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ileron" panose="020B0604020202020204" charset="0"/>
      <p:regular r:id="rId7"/>
    </p:embeddedFont>
    <p:embeddedFont>
      <p:font typeface="Aileron Bold" panose="020B0604020202020204" charset="0"/>
      <p:regular r:id="rId8"/>
    </p:embeddedFont>
    <p:embeddedFont>
      <p:font typeface="Aileron Ultra-Bold" panose="020B0604020202020204" charset="0"/>
      <p:regular r:id="rId9"/>
    </p:embeddedFon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1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9859" y="8548904"/>
            <a:ext cx="3071690" cy="970642"/>
          </a:xfrm>
          <a:custGeom>
            <a:avLst/>
            <a:gdLst/>
            <a:ahLst/>
            <a:cxnLst/>
            <a:rect l="l" t="t" r="r" b="b"/>
            <a:pathLst>
              <a:path w="3071690" h="970642">
                <a:moveTo>
                  <a:pt x="0" y="0"/>
                </a:moveTo>
                <a:lnTo>
                  <a:pt x="3071690" y="0"/>
                </a:lnTo>
                <a:lnTo>
                  <a:pt x="3071690" y="970641"/>
                </a:lnTo>
                <a:lnTo>
                  <a:pt x="0" y="97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34700" y="7015740"/>
            <a:ext cx="3558333" cy="1124419"/>
          </a:xfrm>
          <a:custGeom>
            <a:avLst/>
            <a:gdLst/>
            <a:ahLst/>
            <a:cxnLst/>
            <a:rect l="l" t="t" r="r" b="b"/>
            <a:pathLst>
              <a:path w="3558333" h="1124419">
                <a:moveTo>
                  <a:pt x="0" y="0"/>
                </a:moveTo>
                <a:lnTo>
                  <a:pt x="3558333" y="0"/>
                </a:lnTo>
                <a:lnTo>
                  <a:pt x="3558333" y="1124419"/>
                </a:lnTo>
                <a:lnTo>
                  <a:pt x="0" y="1124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11110" y="8466612"/>
            <a:ext cx="6322964" cy="1917785"/>
          </a:xfrm>
          <a:custGeom>
            <a:avLst/>
            <a:gdLst/>
            <a:ahLst/>
            <a:cxnLst/>
            <a:rect l="l" t="t" r="r" b="b"/>
            <a:pathLst>
              <a:path w="6322964" h="1917785">
                <a:moveTo>
                  <a:pt x="0" y="0"/>
                </a:moveTo>
                <a:lnTo>
                  <a:pt x="6322964" y="0"/>
                </a:lnTo>
                <a:lnTo>
                  <a:pt x="6322964" y="1917785"/>
                </a:lnTo>
                <a:lnTo>
                  <a:pt x="0" y="19177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62804" y="6303940"/>
            <a:ext cx="6269657" cy="1981187"/>
          </a:xfrm>
          <a:custGeom>
            <a:avLst/>
            <a:gdLst/>
            <a:ahLst/>
            <a:cxnLst/>
            <a:rect l="l" t="t" r="r" b="b"/>
            <a:pathLst>
              <a:path w="6269657" h="1981187">
                <a:moveTo>
                  <a:pt x="0" y="0"/>
                </a:moveTo>
                <a:lnTo>
                  <a:pt x="6269657" y="0"/>
                </a:lnTo>
                <a:lnTo>
                  <a:pt x="6269657" y="1981188"/>
                </a:lnTo>
                <a:lnTo>
                  <a:pt x="0" y="1981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5330" y="3718115"/>
            <a:ext cx="3302255" cy="3049852"/>
          </a:xfrm>
          <a:custGeom>
            <a:avLst/>
            <a:gdLst/>
            <a:ahLst/>
            <a:cxnLst/>
            <a:rect l="l" t="t" r="r" b="b"/>
            <a:pathLst>
              <a:path w="3302255" h="3049852">
                <a:moveTo>
                  <a:pt x="0" y="0"/>
                </a:moveTo>
                <a:lnTo>
                  <a:pt x="3302255" y="0"/>
                </a:lnTo>
                <a:lnTo>
                  <a:pt x="3302255" y="3049852"/>
                </a:lnTo>
                <a:lnTo>
                  <a:pt x="0" y="3049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700744" y="3631738"/>
            <a:ext cx="2480014" cy="2480014"/>
            <a:chOff x="0" y="0"/>
            <a:chExt cx="3306685" cy="33066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06572" cy="3306699"/>
            </a:xfrm>
            <a:custGeom>
              <a:avLst/>
              <a:gdLst/>
              <a:ahLst/>
              <a:cxnLst/>
              <a:rect l="l" t="t" r="r" b="b"/>
              <a:pathLst>
                <a:path w="3306572" h="3306699">
                  <a:moveTo>
                    <a:pt x="1653286" y="0"/>
                  </a:moveTo>
                  <a:cubicBezTo>
                    <a:pt x="740283" y="0"/>
                    <a:pt x="0" y="740283"/>
                    <a:pt x="0" y="1653286"/>
                  </a:cubicBezTo>
                  <a:cubicBezTo>
                    <a:pt x="0" y="2566289"/>
                    <a:pt x="740283" y="3306699"/>
                    <a:pt x="1653286" y="3306699"/>
                  </a:cubicBezTo>
                  <a:cubicBezTo>
                    <a:pt x="2566289" y="3306699"/>
                    <a:pt x="3306572" y="2566416"/>
                    <a:pt x="3306572" y="1653413"/>
                  </a:cubicBezTo>
                  <a:cubicBezTo>
                    <a:pt x="3306572" y="740410"/>
                    <a:pt x="2566416" y="0"/>
                    <a:pt x="1653286" y="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984045" y="4340102"/>
            <a:ext cx="1913411" cy="214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spc="93">
                <a:solidFill>
                  <a:srgbClr val="FFFFFF"/>
                </a:solidFill>
                <a:latin typeface="Aileron Ultra-Bold"/>
              </a:rPr>
              <a:t>Moisture addition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088726" y="2671997"/>
            <a:ext cx="2824708" cy="2895527"/>
            <a:chOff x="0" y="0"/>
            <a:chExt cx="3766277" cy="38607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766312" cy="3860800"/>
            </a:xfrm>
            <a:custGeom>
              <a:avLst/>
              <a:gdLst/>
              <a:ahLst/>
              <a:cxnLst/>
              <a:rect l="l" t="t" r="r" b="b"/>
              <a:pathLst>
                <a:path w="3766312" h="3860800">
                  <a:moveTo>
                    <a:pt x="1883156" y="0"/>
                  </a:moveTo>
                  <a:cubicBezTo>
                    <a:pt x="843153" y="0"/>
                    <a:pt x="0" y="864235"/>
                    <a:pt x="0" y="1930400"/>
                  </a:cubicBezTo>
                  <a:cubicBezTo>
                    <a:pt x="0" y="2996565"/>
                    <a:pt x="843153" y="3860800"/>
                    <a:pt x="1883156" y="3860800"/>
                  </a:cubicBezTo>
                  <a:cubicBezTo>
                    <a:pt x="2923159" y="3860800"/>
                    <a:pt x="3766312" y="2996565"/>
                    <a:pt x="3766312" y="1930400"/>
                  </a:cubicBezTo>
                  <a:cubicBezTo>
                    <a:pt x="3766312" y="864235"/>
                    <a:pt x="2923159" y="0"/>
                    <a:pt x="1883156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404342" y="3466203"/>
            <a:ext cx="2193475" cy="254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89">
                <a:solidFill>
                  <a:srgbClr val="FFFFFF"/>
                </a:solidFill>
                <a:latin typeface="Aileron Ultra-Bold"/>
              </a:rPr>
              <a:t>Charging</a:t>
            </a:r>
          </a:p>
          <a:p>
            <a:pPr algn="ctr">
              <a:lnSpc>
                <a:spcPts val="4200"/>
              </a:lnSpc>
            </a:pPr>
            <a:r>
              <a:rPr lang="en-US" sz="3000" spc="89">
                <a:solidFill>
                  <a:srgbClr val="FFFFFF"/>
                </a:solidFill>
                <a:latin typeface="Aileron Ultra-Bold"/>
              </a:rPr>
              <a:t>Operation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9370142" y="85205"/>
            <a:ext cx="3544036" cy="3510064"/>
          </a:xfrm>
          <a:custGeom>
            <a:avLst/>
            <a:gdLst/>
            <a:ahLst/>
            <a:cxnLst/>
            <a:rect l="l" t="t" r="r" b="b"/>
            <a:pathLst>
              <a:path w="3544036" h="3510064">
                <a:moveTo>
                  <a:pt x="0" y="0"/>
                </a:moveTo>
                <a:lnTo>
                  <a:pt x="3544036" y="0"/>
                </a:lnTo>
                <a:lnTo>
                  <a:pt x="3544036" y="3510064"/>
                </a:lnTo>
                <a:lnTo>
                  <a:pt x="0" y="35100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624762" y="65495"/>
            <a:ext cx="4201388" cy="3453733"/>
          </a:xfrm>
          <a:custGeom>
            <a:avLst/>
            <a:gdLst/>
            <a:ahLst/>
            <a:cxnLst/>
            <a:rect l="l" t="t" r="r" b="b"/>
            <a:pathLst>
              <a:path w="4201388" h="3453733">
                <a:moveTo>
                  <a:pt x="0" y="0"/>
                </a:moveTo>
                <a:lnTo>
                  <a:pt x="4201388" y="0"/>
                </a:lnTo>
                <a:lnTo>
                  <a:pt x="4201388" y="3453733"/>
                </a:lnTo>
                <a:lnTo>
                  <a:pt x="0" y="345373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2767408" y="6748917"/>
            <a:ext cx="38100" cy="1828813"/>
            <a:chOff x="0" y="0"/>
            <a:chExt cx="50800" cy="2438417"/>
          </a:xfrm>
        </p:grpSpPr>
        <p:sp>
          <p:nvSpPr>
            <p:cNvPr id="16" name="Freeform 16"/>
            <p:cNvSpPr/>
            <p:nvPr/>
          </p:nvSpPr>
          <p:spPr>
            <a:xfrm>
              <a:off x="0" y="25400"/>
              <a:ext cx="50800" cy="2387600"/>
            </a:xfrm>
            <a:custGeom>
              <a:avLst/>
              <a:gdLst/>
              <a:ahLst/>
              <a:cxnLst/>
              <a:rect l="l" t="t" r="r" b="b"/>
              <a:pathLst>
                <a:path w="50800" h="2387600">
                  <a:moveTo>
                    <a:pt x="50800" y="0"/>
                  </a:moveTo>
                  <a:lnTo>
                    <a:pt x="50800" y="2387600"/>
                  </a:lnTo>
                  <a:lnTo>
                    <a:pt x="0" y="2387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5921701" y="6092702"/>
            <a:ext cx="38100" cy="1048409"/>
            <a:chOff x="0" y="0"/>
            <a:chExt cx="50800" cy="1397879"/>
          </a:xfrm>
        </p:grpSpPr>
        <p:sp>
          <p:nvSpPr>
            <p:cNvPr id="18" name="Freeform 18"/>
            <p:cNvSpPr/>
            <p:nvPr/>
          </p:nvSpPr>
          <p:spPr>
            <a:xfrm>
              <a:off x="0" y="25400"/>
              <a:ext cx="50800" cy="1347089"/>
            </a:xfrm>
            <a:custGeom>
              <a:avLst/>
              <a:gdLst/>
              <a:ahLst/>
              <a:cxnLst/>
              <a:rect l="l" t="t" r="r" b="b"/>
              <a:pathLst>
                <a:path w="50800" h="1347089">
                  <a:moveTo>
                    <a:pt x="50800" y="0"/>
                  </a:moveTo>
                  <a:lnTo>
                    <a:pt x="50800" y="1347089"/>
                  </a:lnTo>
                  <a:lnTo>
                    <a:pt x="0" y="1347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482031" y="5548474"/>
            <a:ext cx="64557" cy="3504801"/>
            <a:chOff x="0" y="0"/>
            <a:chExt cx="86076" cy="4673068"/>
          </a:xfrm>
        </p:grpSpPr>
        <p:sp>
          <p:nvSpPr>
            <p:cNvPr id="20" name="Freeform 20"/>
            <p:cNvSpPr/>
            <p:nvPr/>
          </p:nvSpPr>
          <p:spPr>
            <a:xfrm>
              <a:off x="0" y="25146"/>
              <a:ext cx="86106" cy="4622673"/>
            </a:xfrm>
            <a:custGeom>
              <a:avLst/>
              <a:gdLst/>
              <a:ahLst/>
              <a:cxnLst/>
              <a:rect l="l" t="t" r="r" b="b"/>
              <a:pathLst>
                <a:path w="86106" h="4622673">
                  <a:moveTo>
                    <a:pt x="50800" y="0"/>
                  </a:moveTo>
                  <a:lnTo>
                    <a:pt x="86106" y="4622292"/>
                  </a:lnTo>
                  <a:lnTo>
                    <a:pt x="35306" y="4622673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1080121" y="3576219"/>
            <a:ext cx="81089" cy="2766727"/>
            <a:chOff x="0" y="0"/>
            <a:chExt cx="108119" cy="3688969"/>
          </a:xfrm>
        </p:grpSpPr>
        <p:sp>
          <p:nvSpPr>
            <p:cNvPr id="22" name="Freeform 22"/>
            <p:cNvSpPr/>
            <p:nvPr/>
          </p:nvSpPr>
          <p:spPr>
            <a:xfrm>
              <a:off x="0" y="25019"/>
              <a:ext cx="108077" cy="3638931"/>
            </a:xfrm>
            <a:custGeom>
              <a:avLst/>
              <a:gdLst/>
              <a:ahLst/>
              <a:cxnLst/>
              <a:rect l="l" t="t" r="r" b="b"/>
              <a:pathLst>
                <a:path w="108077" h="3638931">
                  <a:moveTo>
                    <a:pt x="108077" y="762"/>
                  </a:moveTo>
                  <a:lnTo>
                    <a:pt x="50800" y="3638931"/>
                  </a:lnTo>
                  <a:lnTo>
                    <a:pt x="0" y="3638169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4917547" y="3267193"/>
            <a:ext cx="3514921" cy="3115326"/>
            <a:chOff x="0" y="0"/>
            <a:chExt cx="4686561" cy="415376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86554" cy="4153789"/>
            </a:xfrm>
            <a:custGeom>
              <a:avLst/>
              <a:gdLst/>
              <a:ahLst/>
              <a:cxnLst/>
              <a:rect l="l" t="t" r="r" b="b"/>
              <a:pathLst>
                <a:path w="4686554" h="4153789">
                  <a:moveTo>
                    <a:pt x="2343277" y="0"/>
                  </a:moveTo>
                  <a:cubicBezTo>
                    <a:pt x="1049147" y="0"/>
                    <a:pt x="0" y="929894"/>
                    <a:pt x="0" y="2076831"/>
                  </a:cubicBezTo>
                  <a:cubicBezTo>
                    <a:pt x="0" y="3223768"/>
                    <a:pt x="1049147" y="4153789"/>
                    <a:pt x="2343277" y="4153789"/>
                  </a:cubicBezTo>
                  <a:cubicBezTo>
                    <a:pt x="3637407" y="4153789"/>
                    <a:pt x="4686554" y="3223895"/>
                    <a:pt x="4686554" y="2076958"/>
                  </a:cubicBezTo>
                  <a:cubicBezTo>
                    <a:pt x="4686554" y="930021"/>
                    <a:pt x="3637407" y="0"/>
                    <a:pt x="2343277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5297871" y="3967925"/>
            <a:ext cx="2754273" cy="2648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900" spc="87">
                <a:solidFill>
                  <a:srgbClr val="FFFFFF"/>
                </a:solidFill>
                <a:latin typeface="Aileron Ultra-Bold"/>
              </a:rPr>
              <a:t>Quenching &amp;</a:t>
            </a:r>
          </a:p>
          <a:p>
            <a:pPr algn="ctr">
              <a:lnSpc>
                <a:spcPts val="4059"/>
              </a:lnSpc>
            </a:pPr>
            <a:r>
              <a:rPr lang="en-US" sz="2900" spc="87">
                <a:solidFill>
                  <a:srgbClr val="FFFFFF"/>
                </a:solidFill>
                <a:latin typeface="Aileron Ultra-Bold"/>
              </a:rPr>
              <a:t>Product handling plant</a:t>
            </a:r>
          </a:p>
        </p:txBody>
      </p:sp>
      <p:sp>
        <p:nvSpPr>
          <p:cNvPr id="26" name="Freeform 26"/>
          <p:cNvSpPr/>
          <p:nvPr/>
        </p:nvSpPr>
        <p:spPr>
          <a:xfrm>
            <a:off x="11978001" y="8161274"/>
            <a:ext cx="5456810" cy="1724331"/>
          </a:xfrm>
          <a:custGeom>
            <a:avLst/>
            <a:gdLst/>
            <a:ahLst/>
            <a:cxnLst/>
            <a:rect l="l" t="t" r="r" b="b"/>
            <a:pathLst>
              <a:path w="5456810" h="1724331">
                <a:moveTo>
                  <a:pt x="0" y="0"/>
                </a:moveTo>
                <a:lnTo>
                  <a:pt x="5456810" y="0"/>
                </a:lnTo>
                <a:lnTo>
                  <a:pt x="5456810" y="1724331"/>
                </a:lnTo>
                <a:lnTo>
                  <a:pt x="0" y="172433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6290502" y="6363469"/>
            <a:ext cx="403556" cy="1797805"/>
            <a:chOff x="0" y="0"/>
            <a:chExt cx="538075" cy="2397073"/>
          </a:xfrm>
        </p:grpSpPr>
        <p:sp>
          <p:nvSpPr>
            <p:cNvPr id="28" name="Freeform 28"/>
            <p:cNvSpPr/>
            <p:nvPr/>
          </p:nvSpPr>
          <p:spPr>
            <a:xfrm>
              <a:off x="508" y="20193"/>
              <a:ext cx="537083" cy="2356612"/>
            </a:xfrm>
            <a:custGeom>
              <a:avLst/>
              <a:gdLst/>
              <a:ahLst/>
              <a:cxnLst/>
              <a:rect l="l" t="t" r="r" b="b"/>
              <a:pathLst>
                <a:path w="537083" h="2356612">
                  <a:moveTo>
                    <a:pt x="537083" y="10414"/>
                  </a:moveTo>
                  <a:lnTo>
                    <a:pt x="49784" y="2356612"/>
                  </a:lnTo>
                  <a:lnTo>
                    <a:pt x="0" y="2346325"/>
                  </a:lnTo>
                  <a:lnTo>
                    <a:pt x="487299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4706406" y="3500178"/>
            <a:ext cx="68161" cy="4945975"/>
            <a:chOff x="0" y="0"/>
            <a:chExt cx="90881" cy="6594633"/>
          </a:xfrm>
        </p:grpSpPr>
        <p:sp>
          <p:nvSpPr>
            <p:cNvPr id="30" name="Freeform 30"/>
            <p:cNvSpPr/>
            <p:nvPr/>
          </p:nvSpPr>
          <p:spPr>
            <a:xfrm>
              <a:off x="0" y="25273"/>
              <a:ext cx="90932" cy="6544056"/>
            </a:xfrm>
            <a:custGeom>
              <a:avLst/>
              <a:gdLst/>
              <a:ahLst/>
              <a:cxnLst/>
              <a:rect l="l" t="t" r="r" b="b"/>
              <a:pathLst>
                <a:path w="90932" h="6544056">
                  <a:moveTo>
                    <a:pt x="50800" y="0"/>
                  </a:moveTo>
                  <a:lnTo>
                    <a:pt x="90932" y="6543802"/>
                  </a:lnTo>
                  <a:lnTo>
                    <a:pt x="40132" y="6544056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198284" y="2578080"/>
            <a:ext cx="1289360" cy="1289360"/>
          </a:xfrm>
          <a:custGeom>
            <a:avLst/>
            <a:gdLst/>
            <a:ahLst/>
            <a:cxnLst/>
            <a:rect l="l" t="t" r="r" b="b"/>
            <a:pathLst>
              <a:path w="1289360" h="1289360">
                <a:moveTo>
                  <a:pt x="0" y="0"/>
                </a:moveTo>
                <a:lnTo>
                  <a:pt x="1289360" y="0"/>
                </a:lnTo>
                <a:lnTo>
                  <a:pt x="1289360" y="1289360"/>
                </a:lnTo>
                <a:lnTo>
                  <a:pt x="0" y="12893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612694" y="8644392"/>
            <a:ext cx="694046" cy="694046"/>
            <a:chOff x="0" y="0"/>
            <a:chExt cx="925395" cy="9253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25449" cy="925449"/>
            </a:xfrm>
            <a:custGeom>
              <a:avLst/>
              <a:gdLst/>
              <a:ahLst/>
              <a:cxnLst/>
              <a:rect l="l" t="t" r="r" b="b"/>
              <a:pathLst>
                <a:path w="925449" h="925449">
                  <a:moveTo>
                    <a:pt x="0" y="0"/>
                  </a:moveTo>
                  <a:lnTo>
                    <a:pt x="925449" y="0"/>
                  </a:lnTo>
                  <a:lnTo>
                    <a:pt x="925449" y="925449"/>
                  </a:lnTo>
                  <a:lnTo>
                    <a:pt x="0" y="9254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r="5" b="5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2437439" y="1546273"/>
            <a:ext cx="698038" cy="698038"/>
            <a:chOff x="0" y="0"/>
            <a:chExt cx="930717" cy="93071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30656" cy="930656"/>
            </a:xfrm>
            <a:custGeom>
              <a:avLst/>
              <a:gdLst/>
              <a:ahLst/>
              <a:cxnLst/>
              <a:rect l="l" t="t" r="r" b="b"/>
              <a:pathLst>
                <a:path w="930656" h="930656">
                  <a:moveTo>
                    <a:pt x="0" y="0"/>
                  </a:moveTo>
                  <a:lnTo>
                    <a:pt x="930656" y="0"/>
                  </a:lnTo>
                  <a:lnTo>
                    <a:pt x="930656" y="930656"/>
                  </a:lnTo>
                  <a:lnTo>
                    <a:pt x="0" y="930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r="-6" b="-6"/>
              </a:stretch>
            </a:blipFill>
          </p:spPr>
        </p:sp>
      </p:grpSp>
      <p:grpSp>
        <p:nvGrpSpPr>
          <p:cNvPr id="36" name="Group 36"/>
          <p:cNvGrpSpPr/>
          <p:nvPr/>
        </p:nvGrpSpPr>
        <p:grpSpPr>
          <a:xfrm>
            <a:off x="3776280" y="7198681"/>
            <a:ext cx="758536" cy="758536"/>
            <a:chOff x="0" y="0"/>
            <a:chExt cx="1011381" cy="101138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11428" cy="1011428"/>
            </a:xfrm>
            <a:custGeom>
              <a:avLst/>
              <a:gdLst/>
              <a:ahLst/>
              <a:cxnLst/>
              <a:rect l="l" t="t" r="r" b="b"/>
              <a:pathLst>
                <a:path w="1011428" h="1011428">
                  <a:moveTo>
                    <a:pt x="0" y="0"/>
                  </a:moveTo>
                  <a:lnTo>
                    <a:pt x="1011428" y="0"/>
                  </a:lnTo>
                  <a:lnTo>
                    <a:pt x="1011428" y="1011428"/>
                  </a:lnTo>
                  <a:lnTo>
                    <a:pt x="0" y="1011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r="4" b="4"/>
              </a:stretch>
            </a:blipFill>
          </p:spPr>
        </p:sp>
      </p:grpSp>
      <p:grpSp>
        <p:nvGrpSpPr>
          <p:cNvPr id="38" name="Group 38"/>
          <p:cNvGrpSpPr/>
          <p:nvPr/>
        </p:nvGrpSpPr>
        <p:grpSpPr>
          <a:xfrm>
            <a:off x="5282188" y="8978372"/>
            <a:ext cx="760557" cy="760557"/>
            <a:chOff x="0" y="0"/>
            <a:chExt cx="1014076" cy="101407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14095" cy="1014095"/>
            </a:xfrm>
            <a:custGeom>
              <a:avLst/>
              <a:gdLst/>
              <a:ahLst/>
              <a:cxnLst/>
              <a:rect l="l" t="t" r="r" b="b"/>
              <a:pathLst>
                <a:path w="1014095" h="1014095">
                  <a:moveTo>
                    <a:pt x="0" y="0"/>
                  </a:moveTo>
                  <a:lnTo>
                    <a:pt x="1014095" y="0"/>
                  </a:lnTo>
                  <a:lnTo>
                    <a:pt x="1014095" y="1014095"/>
                  </a:lnTo>
                  <a:lnTo>
                    <a:pt x="0" y="10140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/>
              <a:stretch>
                <a:fillRect r="1" b="1"/>
              </a:stretch>
            </a:blipFill>
          </p:spPr>
        </p:sp>
      </p:grpSp>
      <p:grpSp>
        <p:nvGrpSpPr>
          <p:cNvPr id="40" name="Group 40"/>
          <p:cNvGrpSpPr/>
          <p:nvPr/>
        </p:nvGrpSpPr>
        <p:grpSpPr>
          <a:xfrm>
            <a:off x="11575537" y="8115132"/>
            <a:ext cx="876283" cy="876283"/>
            <a:chOff x="0" y="0"/>
            <a:chExt cx="1168377" cy="116837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68400" cy="1168400"/>
            </a:xfrm>
            <a:custGeom>
              <a:avLst/>
              <a:gdLst/>
              <a:ahLst/>
              <a:cxnLst/>
              <a:rect l="l" t="t" r="r" b="b"/>
              <a:pathLst>
                <a:path w="1168400" h="1168400">
                  <a:moveTo>
                    <a:pt x="0" y="0"/>
                  </a:moveTo>
                  <a:lnTo>
                    <a:pt x="1168400" y="0"/>
                  </a:lnTo>
                  <a:lnTo>
                    <a:pt x="1168400" y="1168400"/>
                  </a:lnTo>
                  <a:lnTo>
                    <a:pt x="0" y="1168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/>
              <a:stretch>
                <a:fillRect r="1" b="1"/>
              </a:stretch>
            </a:blipFill>
          </p:spPr>
        </p:sp>
      </p:grpSp>
      <p:sp>
        <p:nvSpPr>
          <p:cNvPr id="42" name="TextBox 42"/>
          <p:cNvSpPr txBox="1"/>
          <p:nvPr/>
        </p:nvSpPr>
        <p:spPr>
          <a:xfrm>
            <a:off x="1306740" y="4454505"/>
            <a:ext cx="3022818" cy="1481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785" spc="83" dirty="0">
                <a:solidFill>
                  <a:srgbClr val="FFFFFF"/>
                </a:solidFill>
                <a:latin typeface="Aileron Bold"/>
              </a:rPr>
              <a:t>Blending of coal from different sources</a:t>
            </a:r>
          </a:p>
        </p:txBody>
      </p:sp>
      <p:sp>
        <p:nvSpPr>
          <p:cNvPr id="43" name="Freeform 43"/>
          <p:cNvSpPr/>
          <p:nvPr/>
        </p:nvSpPr>
        <p:spPr>
          <a:xfrm>
            <a:off x="14169863" y="7016323"/>
            <a:ext cx="4525537" cy="1271616"/>
          </a:xfrm>
          <a:custGeom>
            <a:avLst/>
            <a:gdLst/>
            <a:ahLst/>
            <a:cxnLst/>
            <a:rect l="l" t="t" r="r" b="b"/>
            <a:pathLst>
              <a:path w="4525537" h="1271616">
                <a:moveTo>
                  <a:pt x="0" y="0"/>
                </a:moveTo>
                <a:lnTo>
                  <a:pt x="4525537" y="0"/>
                </a:lnTo>
                <a:lnTo>
                  <a:pt x="4525537" y="1271616"/>
                </a:lnTo>
                <a:lnTo>
                  <a:pt x="0" y="127161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3091943" y="605184"/>
            <a:ext cx="2950802" cy="2950802"/>
          </a:xfrm>
          <a:custGeom>
            <a:avLst/>
            <a:gdLst/>
            <a:ahLst/>
            <a:cxnLst/>
            <a:rect l="l" t="t" r="r" b="b"/>
            <a:pathLst>
              <a:path w="2950802" h="2950802">
                <a:moveTo>
                  <a:pt x="0" y="0"/>
                </a:moveTo>
                <a:lnTo>
                  <a:pt x="2950802" y="0"/>
                </a:lnTo>
                <a:lnTo>
                  <a:pt x="2950802" y="2950802"/>
                </a:lnTo>
                <a:lnTo>
                  <a:pt x="0" y="295080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3135477" y="1090861"/>
            <a:ext cx="2921674" cy="158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spc="88" dirty="0">
                <a:solidFill>
                  <a:srgbClr val="FFFFFF"/>
                </a:solidFill>
                <a:latin typeface="Aileron Bold"/>
              </a:rPr>
              <a:t>Selective Crushing</a:t>
            </a:r>
          </a:p>
          <a:p>
            <a:pPr algn="ctr">
              <a:lnSpc>
                <a:spcPts val="3919"/>
              </a:lnSpc>
            </a:pPr>
            <a:r>
              <a:rPr lang="en-US" sz="2799" spc="83" dirty="0">
                <a:solidFill>
                  <a:srgbClr val="000000"/>
                </a:solidFill>
                <a:latin typeface="Aileron"/>
              </a:rPr>
              <a:t>1)</a:t>
            </a:r>
            <a:r>
              <a:rPr lang="en-US" sz="2799" spc="83" dirty="0" err="1">
                <a:solidFill>
                  <a:srgbClr val="000000"/>
                </a:solidFill>
                <a:latin typeface="Aileron"/>
              </a:rPr>
              <a:t>Crusing</a:t>
            </a:r>
            <a:r>
              <a:rPr lang="en-US" sz="2799" spc="83" dirty="0">
                <a:solidFill>
                  <a:srgbClr val="000000"/>
                </a:solidFill>
                <a:latin typeface="Aileron"/>
              </a:rPr>
              <a:t> Size</a:t>
            </a:r>
          </a:p>
        </p:txBody>
      </p:sp>
      <p:grpSp>
        <p:nvGrpSpPr>
          <p:cNvPr id="46" name="Group 46"/>
          <p:cNvGrpSpPr/>
          <p:nvPr/>
        </p:nvGrpSpPr>
        <p:grpSpPr>
          <a:xfrm rot="-3321073">
            <a:off x="2683241" y="3253024"/>
            <a:ext cx="1502893" cy="537284"/>
            <a:chOff x="0" y="0"/>
            <a:chExt cx="2003857" cy="716379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003806" cy="716407"/>
            </a:xfrm>
            <a:custGeom>
              <a:avLst/>
              <a:gdLst/>
              <a:ahLst/>
              <a:cxnLst/>
              <a:rect l="l" t="t" r="r" b="b"/>
              <a:pathLst>
                <a:path w="2003806" h="716407">
                  <a:moveTo>
                    <a:pt x="0" y="0"/>
                  </a:moveTo>
                  <a:lnTo>
                    <a:pt x="2003806" y="0"/>
                  </a:lnTo>
                  <a:lnTo>
                    <a:pt x="2003806" y="716407"/>
                  </a:lnTo>
                  <a:lnTo>
                    <a:pt x="0" y="716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t="-1341" r="-2" b="-1337"/>
              </a:stretch>
            </a:blipFill>
          </p:spPr>
        </p:sp>
      </p:grpSp>
      <p:grpSp>
        <p:nvGrpSpPr>
          <p:cNvPr id="48" name="Group 48"/>
          <p:cNvGrpSpPr/>
          <p:nvPr/>
        </p:nvGrpSpPr>
        <p:grpSpPr>
          <a:xfrm rot="4072887">
            <a:off x="5279228" y="3212066"/>
            <a:ext cx="1671024" cy="597391"/>
            <a:chOff x="0" y="0"/>
            <a:chExt cx="2228032" cy="796521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228088" cy="796544"/>
            </a:xfrm>
            <a:custGeom>
              <a:avLst/>
              <a:gdLst/>
              <a:ahLst/>
              <a:cxnLst/>
              <a:rect l="l" t="t" r="r" b="b"/>
              <a:pathLst>
                <a:path w="2228088" h="796544">
                  <a:moveTo>
                    <a:pt x="0" y="0"/>
                  </a:moveTo>
                  <a:lnTo>
                    <a:pt x="2228088" y="0"/>
                  </a:lnTo>
                  <a:lnTo>
                    <a:pt x="2228088" y="796544"/>
                  </a:lnTo>
                  <a:lnTo>
                    <a:pt x="0" y="796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t="-858" r="2" b="-855"/>
              </a:stretch>
            </a:blipFill>
          </p:spPr>
        </p:sp>
      </p:grpSp>
      <p:grpSp>
        <p:nvGrpSpPr>
          <p:cNvPr id="50" name="Group 50"/>
          <p:cNvGrpSpPr/>
          <p:nvPr/>
        </p:nvGrpSpPr>
        <p:grpSpPr>
          <a:xfrm rot="-2901927">
            <a:off x="8250833" y="1749397"/>
            <a:ext cx="1753554" cy="626895"/>
            <a:chOff x="0" y="0"/>
            <a:chExt cx="2338072" cy="83586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338070" cy="835914"/>
            </a:xfrm>
            <a:custGeom>
              <a:avLst/>
              <a:gdLst/>
              <a:ahLst/>
              <a:cxnLst/>
              <a:rect l="l" t="t" r="r" b="b"/>
              <a:pathLst>
                <a:path w="2338070" h="835914">
                  <a:moveTo>
                    <a:pt x="0" y="0"/>
                  </a:moveTo>
                  <a:lnTo>
                    <a:pt x="2338070" y="0"/>
                  </a:lnTo>
                  <a:lnTo>
                    <a:pt x="2338070" y="835914"/>
                  </a:lnTo>
                  <a:lnTo>
                    <a:pt x="0" y="835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t="-652" b="-645"/>
              </a:stretch>
            </a:blipFill>
          </p:spPr>
        </p:sp>
      </p:grpSp>
      <p:grpSp>
        <p:nvGrpSpPr>
          <p:cNvPr id="52" name="Group 52"/>
          <p:cNvGrpSpPr/>
          <p:nvPr/>
        </p:nvGrpSpPr>
        <p:grpSpPr>
          <a:xfrm>
            <a:off x="12040030" y="221221"/>
            <a:ext cx="1671024" cy="597391"/>
            <a:chOff x="0" y="0"/>
            <a:chExt cx="2228032" cy="79652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228088" cy="796544"/>
            </a:xfrm>
            <a:custGeom>
              <a:avLst/>
              <a:gdLst/>
              <a:ahLst/>
              <a:cxnLst/>
              <a:rect l="l" t="t" r="r" b="b"/>
              <a:pathLst>
                <a:path w="2228088" h="796544">
                  <a:moveTo>
                    <a:pt x="0" y="0"/>
                  </a:moveTo>
                  <a:lnTo>
                    <a:pt x="2228088" y="0"/>
                  </a:lnTo>
                  <a:lnTo>
                    <a:pt x="2228088" y="796544"/>
                  </a:lnTo>
                  <a:lnTo>
                    <a:pt x="0" y="796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t="-858" r="2" b="-855"/>
              </a:stretch>
            </a:blipFill>
          </p:spPr>
        </p:sp>
      </p:grpSp>
      <p:grpSp>
        <p:nvGrpSpPr>
          <p:cNvPr id="54" name="Group 54"/>
          <p:cNvGrpSpPr/>
          <p:nvPr/>
        </p:nvGrpSpPr>
        <p:grpSpPr>
          <a:xfrm rot="-10001832">
            <a:off x="6627598" y="4944867"/>
            <a:ext cx="1623128" cy="1201114"/>
            <a:chOff x="0" y="0"/>
            <a:chExt cx="2164171" cy="160148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164207" cy="1601470"/>
            </a:xfrm>
            <a:custGeom>
              <a:avLst/>
              <a:gdLst/>
              <a:ahLst/>
              <a:cxnLst/>
              <a:rect l="l" t="t" r="r" b="b"/>
              <a:pathLst>
                <a:path w="2164207" h="1601470">
                  <a:moveTo>
                    <a:pt x="0" y="0"/>
                  </a:moveTo>
                  <a:lnTo>
                    <a:pt x="2164207" y="0"/>
                  </a:lnTo>
                  <a:lnTo>
                    <a:pt x="2164207" y="1601470"/>
                  </a:lnTo>
                  <a:lnTo>
                    <a:pt x="0" y="1601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t="-576" r="1" b="-577"/>
              </a:stretch>
            </a:blipFill>
          </p:spPr>
        </p:sp>
      </p:grpSp>
      <p:sp>
        <p:nvSpPr>
          <p:cNvPr id="56" name="TextBox 56"/>
          <p:cNvSpPr txBox="1"/>
          <p:nvPr/>
        </p:nvSpPr>
        <p:spPr>
          <a:xfrm>
            <a:off x="13454313" y="727288"/>
            <a:ext cx="2637532" cy="1947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5"/>
              </a:lnSpc>
            </a:pPr>
            <a:r>
              <a:rPr lang="en-US" sz="4111" spc="123">
                <a:solidFill>
                  <a:srgbClr val="FFFFFF"/>
                </a:solidFill>
                <a:latin typeface="Aileron Bold"/>
              </a:rPr>
              <a:t>Pushing </a:t>
            </a:r>
          </a:p>
          <a:p>
            <a:pPr algn="ctr">
              <a:lnSpc>
                <a:spcPts val="5755"/>
              </a:lnSpc>
            </a:pPr>
            <a:r>
              <a:rPr lang="en-US" sz="4111" spc="123">
                <a:solidFill>
                  <a:srgbClr val="FFFFFF"/>
                </a:solidFill>
                <a:latin typeface="Aileron Bold"/>
              </a:rPr>
              <a:t>Operation</a:t>
            </a:r>
          </a:p>
          <a:p>
            <a:pPr algn="ctr">
              <a:lnSpc>
                <a:spcPts val="3234"/>
              </a:lnSpc>
            </a:pPr>
            <a:endParaRPr lang="en-US" sz="4111" spc="123">
              <a:solidFill>
                <a:srgbClr val="FFFFFF"/>
              </a:solidFill>
              <a:latin typeface="Aileron Bold"/>
            </a:endParaRPr>
          </a:p>
        </p:txBody>
      </p:sp>
      <p:grpSp>
        <p:nvGrpSpPr>
          <p:cNvPr id="57" name="Group 57"/>
          <p:cNvGrpSpPr/>
          <p:nvPr/>
        </p:nvGrpSpPr>
        <p:grpSpPr>
          <a:xfrm rot="4443931">
            <a:off x="15990638" y="2452056"/>
            <a:ext cx="1671024" cy="597391"/>
            <a:chOff x="0" y="0"/>
            <a:chExt cx="2228032" cy="79652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228088" cy="796544"/>
            </a:xfrm>
            <a:custGeom>
              <a:avLst/>
              <a:gdLst/>
              <a:ahLst/>
              <a:cxnLst/>
              <a:rect l="l" t="t" r="r" b="b"/>
              <a:pathLst>
                <a:path w="2228088" h="796544">
                  <a:moveTo>
                    <a:pt x="0" y="0"/>
                  </a:moveTo>
                  <a:lnTo>
                    <a:pt x="2228088" y="0"/>
                  </a:lnTo>
                  <a:lnTo>
                    <a:pt x="2228088" y="796544"/>
                  </a:lnTo>
                  <a:lnTo>
                    <a:pt x="0" y="796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/>
              <a:stretch>
                <a:fillRect t="-858" r="2" b="-855"/>
              </a:stretch>
            </a:blipFill>
          </p:spPr>
        </p:sp>
      </p:grpSp>
      <p:grpSp>
        <p:nvGrpSpPr>
          <p:cNvPr id="59" name="Group 59"/>
          <p:cNvGrpSpPr/>
          <p:nvPr/>
        </p:nvGrpSpPr>
        <p:grpSpPr>
          <a:xfrm rot="-5568130">
            <a:off x="-193230" y="3949674"/>
            <a:ext cx="1822949" cy="1348982"/>
            <a:chOff x="0" y="0"/>
            <a:chExt cx="2430599" cy="179864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430653" cy="1798701"/>
            </a:xfrm>
            <a:custGeom>
              <a:avLst/>
              <a:gdLst/>
              <a:ahLst/>
              <a:cxnLst/>
              <a:rect l="l" t="t" r="r" b="b"/>
              <a:pathLst>
                <a:path w="2430653" h="1798701">
                  <a:moveTo>
                    <a:pt x="0" y="0"/>
                  </a:moveTo>
                  <a:lnTo>
                    <a:pt x="2430653" y="0"/>
                  </a:lnTo>
                  <a:lnTo>
                    <a:pt x="2430653" y="1798701"/>
                  </a:lnTo>
                  <a:lnTo>
                    <a:pt x="0" y="1798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t="-675" r="2" b="-672"/>
              </a:stretch>
            </a:blipFill>
          </p:spPr>
        </p:sp>
      </p:grpSp>
      <p:grpSp>
        <p:nvGrpSpPr>
          <p:cNvPr id="61" name="Group 61"/>
          <p:cNvGrpSpPr/>
          <p:nvPr/>
        </p:nvGrpSpPr>
        <p:grpSpPr>
          <a:xfrm>
            <a:off x="7649019" y="6872022"/>
            <a:ext cx="878518" cy="878518"/>
            <a:chOff x="0" y="0"/>
            <a:chExt cx="1171357" cy="117135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171321" cy="1171321"/>
            </a:xfrm>
            <a:custGeom>
              <a:avLst/>
              <a:gdLst/>
              <a:ahLst/>
              <a:cxnLst/>
              <a:rect l="l" t="t" r="r" b="b"/>
              <a:pathLst>
                <a:path w="1171321" h="1171321">
                  <a:moveTo>
                    <a:pt x="0" y="0"/>
                  </a:moveTo>
                  <a:lnTo>
                    <a:pt x="1171321" y="0"/>
                  </a:lnTo>
                  <a:lnTo>
                    <a:pt x="1171321" y="1171321"/>
                  </a:lnTo>
                  <a:lnTo>
                    <a:pt x="0" y="1171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/>
              <a:stretch>
                <a:fillRect r="-3" b="-3"/>
              </a:stretch>
            </a:blipFill>
          </p:spPr>
        </p:sp>
      </p:grpSp>
      <p:grpSp>
        <p:nvGrpSpPr>
          <p:cNvPr id="63" name="Group 63"/>
          <p:cNvGrpSpPr/>
          <p:nvPr/>
        </p:nvGrpSpPr>
        <p:grpSpPr>
          <a:xfrm>
            <a:off x="13787872" y="7379882"/>
            <a:ext cx="741318" cy="741318"/>
            <a:chOff x="0" y="0"/>
            <a:chExt cx="988424" cy="988424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988441" cy="988441"/>
            </a:xfrm>
            <a:custGeom>
              <a:avLst/>
              <a:gdLst/>
              <a:ahLst/>
              <a:cxnLst/>
              <a:rect l="l" t="t" r="r" b="b"/>
              <a:pathLst>
                <a:path w="988441" h="988441">
                  <a:moveTo>
                    <a:pt x="0" y="0"/>
                  </a:moveTo>
                  <a:lnTo>
                    <a:pt x="988441" y="0"/>
                  </a:lnTo>
                  <a:lnTo>
                    <a:pt x="988441" y="988441"/>
                  </a:lnTo>
                  <a:lnTo>
                    <a:pt x="0" y="988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/>
              <a:stretch>
                <a:fillRect r="1" b="1"/>
              </a:stretch>
            </a:blipFill>
          </p:spPr>
        </p:sp>
      </p:grpSp>
      <p:grpSp>
        <p:nvGrpSpPr>
          <p:cNvPr id="65" name="Group 65"/>
          <p:cNvGrpSpPr/>
          <p:nvPr/>
        </p:nvGrpSpPr>
        <p:grpSpPr>
          <a:xfrm>
            <a:off x="6996599" y="-59907"/>
            <a:ext cx="1057298" cy="878518"/>
            <a:chOff x="0" y="0"/>
            <a:chExt cx="1409731" cy="117135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409700" cy="1171321"/>
            </a:xfrm>
            <a:custGeom>
              <a:avLst/>
              <a:gdLst/>
              <a:ahLst/>
              <a:cxnLst/>
              <a:rect l="l" t="t" r="r" b="b"/>
              <a:pathLst>
                <a:path w="1409700" h="1171321">
                  <a:moveTo>
                    <a:pt x="0" y="0"/>
                  </a:moveTo>
                  <a:lnTo>
                    <a:pt x="1409700" y="0"/>
                  </a:lnTo>
                  <a:lnTo>
                    <a:pt x="1409700" y="1171321"/>
                  </a:lnTo>
                  <a:lnTo>
                    <a:pt x="0" y="1171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/>
              <a:stretch>
                <a:fillRect l="-33" r="-35" b="-3"/>
              </a:stretch>
            </a:blipFill>
          </p:spPr>
        </p:sp>
      </p:grpSp>
      <p:sp>
        <p:nvSpPr>
          <p:cNvPr id="67" name="TextBox 67"/>
          <p:cNvSpPr txBox="1"/>
          <p:nvPr/>
        </p:nvSpPr>
        <p:spPr>
          <a:xfrm>
            <a:off x="-643330" y="2882754"/>
            <a:ext cx="3076212" cy="53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8"/>
              </a:lnSpc>
            </a:pPr>
            <a:r>
              <a:rPr lang="en-US" sz="3298" spc="97" dirty="0">
                <a:solidFill>
                  <a:schemeClr val="bg1"/>
                </a:solidFill>
                <a:latin typeface="Aileron Bold"/>
              </a:rPr>
              <a:t>Start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-2043724" y="13973"/>
            <a:ext cx="11187724" cy="635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6"/>
              </a:lnSpc>
            </a:pPr>
            <a:r>
              <a:rPr lang="en-US" sz="3600" u="sng" spc="106">
                <a:solidFill>
                  <a:srgbClr val="191919"/>
                </a:solidFill>
                <a:latin typeface="Aileron Ultra-Bold"/>
              </a:rPr>
              <a:t>COAL TO COKE CONVERSION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890057" y="6289880"/>
            <a:ext cx="4418228" cy="1855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6"/>
              </a:lnSpc>
            </a:pPr>
            <a:r>
              <a:rPr lang="en-US" sz="2675" spc="80" dirty="0">
                <a:solidFill>
                  <a:schemeClr val="bg1">
                    <a:lumMod val="95000"/>
                  </a:schemeClr>
                </a:solidFill>
                <a:latin typeface="Aileron"/>
              </a:rPr>
              <a:t>1)GCM pressure and Temp.</a:t>
            </a:r>
          </a:p>
          <a:p>
            <a:pPr algn="ctr">
              <a:lnSpc>
                <a:spcPts val="3746"/>
              </a:lnSpc>
            </a:pPr>
            <a:r>
              <a:rPr lang="en-US" sz="2675" spc="80" dirty="0">
                <a:solidFill>
                  <a:schemeClr val="bg1">
                    <a:lumMod val="95000"/>
                  </a:schemeClr>
                </a:solidFill>
                <a:latin typeface="Aileron"/>
              </a:rPr>
              <a:t>2)Charging Temperature</a:t>
            </a:r>
          </a:p>
          <a:p>
            <a:pPr algn="ctr">
              <a:lnSpc>
                <a:spcPts val="3746"/>
              </a:lnSpc>
            </a:pPr>
            <a:r>
              <a:rPr lang="en-US" sz="2675" spc="80" dirty="0">
                <a:solidFill>
                  <a:schemeClr val="bg1">
                    <a:lumMod val="95000"/>
                  </a:schemeClr>
                </a:solidFill>
                <a:latin typeface="Aileron"/>
              </a:rPr>
              <a:t>3)Battery Operation Temp</a:t>
            </a:r>
          </a:p>
          <a:p>
            <a:pPr algn="ctr">
              <a:lnSpc>
                <a:spcPts val="3746"/>
              </a:lnSpc>
            </a:pPr>
            <a:r>
              <a:rPr lang="en-US" sz="2675" spc="80" dirty="0">
                <a:solidFill>
                  <a:schemeClr val="bg1">
                    <a:lumMod val="95000"/>
                  </a:schemeClr>
                </a:solidFill>
                <a:latin typeface="Aileron"/>
              </a:rPr>
              <a:t>4)Coking time 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4356255" y="7007761"/>
            <a:ext cx="316899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77">
                <a:solidFill>
                  <a:srgbClr val="191919"/>
                </a:solidFill>
                <a:latin typeface="Aileron"/>
              </a:rPr>
              <a:t>%age of moisture content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955905" y="8919925"/>
            <a:ext cx="514326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77">
                <a:solidFill>
                  <a:srgbClr val="191919"/>
                </a:solidFill>
                <a:latin typeface="Aileron"/>
              </a:rPr>
              <a:t>1)Bulk Density</a:t>
            </a:r>
          </a:p>
          <a:p>
            <a:pPr algn="ctr">
              <a:lnSpc>
                <a:spcPts val="3640"/>
              </a:lnSpc>
            </a:pPr>
            <a:r>
              <a:rPr lang="en-US" sz="2600" spc="77">
                <a:solidFill>
                  <a:srgbClr val="191919"/>
                </a:solidFill>
                <a:latin typeface="Aileron"/>
              </a:rPr>
              <a:t>2)Blend coal quality parameters.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2605746" y="8173845"/>
            <a:ext cx="3808856" cy="196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206" spc="66">
                <a:solidFill>
                  <a:srgbClr val="191919"/>
                </a:solidFill>
                <a:latin typeface="Aileron"/>
              </a:rPr>
              <a:t>1)Push Force</a:t>
            </a:r>
          </a:p>
          <a:p>
            <a:pPr algn="ctr">
              <a:lnSpc>
                <a:spcPts val="3089"/>
              </a:lnSpc>
            </a:pPr>
            <a:r>
              <a:rPr lang="en-US" sz="2206" spc="66">
                <a:solidFill>
                  <a:srgbClr val="191919"/>
                </a:solidFill>
                <a:latin typeface="Aileron"/>
              </a:rPr>
              <a:t>2)PRI </a:t>
            </a:r>
          </a:p>
          <a:p>
            <a:pPr algn="ctr">
              <a:lnSpc>
                <a:spcPts val="3089"/>
              </a:lnSpc>
            </a:pPr>
            <a:r>
              <a:rPr lang="en-US" sz="2206" spc="66">
                <a:solidFill>
                  <a:srgbClr val="191919"/>
                </a:solidFill>
                <a:latin typeface="Aileron"/>
              </a:rPr>
              <a:t>3)Coke per push</a:t>
            </a:r>
          </a:p>
          <a:p>
            <a:pPr algn="ctr">
              <a:lnSpc>
                <a:spcPts val="3089"/>
              </a:lnSpc>
            </a:pPr>
            <a:r>
              <a:rPr lang="en-US" sz="2206" spc="66">
                <a:solidFill>
                  <a:srgbClr val="191919"/>
                </a:solidFill>
                <a:latin typeface="Aileron"/>
                <a:ea typeface="Aileron"/>
              </a:rPr>
              <a:t> 2)Coke en﻿d temperature</a:t>
            </a:r>
          </a:p>
          <a:p>
            <a:pPr algn="ctr">
              <a:lnSpc>
                <a:spcPts val="3089"/>
              </a:lnSpc>
            </a:pPr>
            <a:endParaRPr lang="en-US" sz="2206" spc="66">
              <a:solidFill>
                <a:srgbClr val="191919"/>
              </a:solidFill>
              <a:latin typeface="Aileron"/>
              <a:ea typeface="Aileron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1280043" y="8611075"/>
            <a:ext cx="3076212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r>
              <a:rPr lang="en-US" sz="2999" spc="88">
                <a:solidFill>
                  <a:srgbClr val="000000"/>
                </a:solidFill>
                <a:latin typeface="Aileron"/>
              </a:rPr>
              <a:t>%ages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9678573" y="1485589"/>
            <a:ext cx="2927173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95">
                <a:solidFill>
                  <a:srgbClr val="FFFFFF"/>
                </a:solidFill>
                <a:latin typeface="Aileron Bold"/>
              </a:rPr>
              <a:t>Carbonization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4329840" y="7179564"/>
            <a:ext cx="395942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77">
                <a:solidFill>
                  <a:srgbClr val="000000"/>
                </a:solidFill>
                <a:latin typeface="Aileron"/>
              </a:rPr>
              <a:t>1)Volume of water added</a:t>
            </a:r>
          </a:p>
          <a:p>
            <a:pPr algn="ctr">
              <a:lnSpc>
                <a:spcPts val="3640"/>
              </a:lnSpc>
            </a:pPr>
            <a:r>
              <a:rPr lang="en-US" sz="2600" spc="77">
                <a:solidFill>
                  <a:srgbClr val="000000"/>
                </a:solidFill>
                <a:latin typeface="Aileron"/>
              </a:rPr>
              <a:t>2)Quenching time</a:t>
            </a:r>
          </a:p>
        </p:txBody>
      </p:sp>
      <p:sp>
        <p:nvSpPr>
          <p:cNvPr id="76" name="Freeform 76"/>
          <p:cNvSpPr/>
          <p:nvPr/>
        </p:nvSpPr>
        <p:spPr>
          <a:xfrm>
            <a:off x="16951835" y="1418165"/>
            <a:ext cx="1289360" cy="1289360"/>
          </a:xfrm>
          <a:custGeom>
            <a:avLst/>
            <a:gdLst/>
            <a:ahLst/>
            <a:cxnLst/>
            <a:rect l="l" t="t" r="r" b="b"/>
            <a:pathLst>
              <a:path w="1289360" h="1289360">
                <a:moveTo>
                  <a:pt x="0" y="0"/>
                </a:moveTo>
                <a:lnTo>
                  <a:pt x="1289360" y="0"/>
                </a:lnTo>
                <a:lnTo>
                  <a:pt x="1289360" y="1289360"/>
                </a:lnTo>
                <a:lnTo>
                  <a:pt x="0" y="12893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77" name="TextBox 77"/>
          <p:cNvSpPr txBox="1"/>
          <p:nvPr/>
        </p:nvSpPr>
        <p:spPr>
          <a:xfrm>
            <a:off x="16951835" y="1780992"/>
            <a:ext cx="1185959" cy="53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2797" spc="83">
                <a:solidFill>
                  <a:srgbClr val="000000"/>
                </a:solidFill>
                <a:latin typeface="Aileron"/>
              </a:rPr>
              <a:t>Output</a:t>
            </a:r>
          </a:p>
        </p:txBody>
      </p:sp>
      <p:grpSp>
        <p:nvGrpSpPr>
          <p:cNvPr id="78" name="Group 78"/>
          <p:cNvGrpSpPr/>
          <p:nvPr/>
        </p:nvGrpSpPr>
        <p:grpSpPr>
          <a:xfrm rot="8517157">
            <a:off x="17003442" y="2708370"/>
            <a:ext cx="1221128" cy="903635"/>
            <a:chOff x="0" y="0"/>
            <a:chExt cx="1628171" cy="1204847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1628140" cy="1204849"/>
            </a:xfrm>
            <a:custGeom>
              <a:avLst/>
              <a:gdLst/>
              <a:ahLst/>
              <a:cxnLst/>
              <a:rect l="l" t="t" r="r" b="b"/>
              <a:pathLst>
                <a:path w="1628140" h="1204849">
                  <a:moveTo>
                    <a:pt x="0" y="0"/>
                  </a:moveTo>
                  <a:lnTo>
                    <a:pt x="1628140" y="0"/>
                  </a:lnTo>
                  <a:lnTo>
                    <a:pt x="1628140" y="1204849"/>
                  </a:lnTo>
                  <a:lnTo>
                    <a:pt x="0" y="12048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t="-282" r="-1" b="-282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854951" y="5973925"/>
            <a:ext cx="0" cy="1679232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1205085" y="3311994"/>
            <a:ext cx="2151558" cy="20593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>
            <a:off x="8917883" y="4221515"/>
            <a:ext cx="0" cy="1219575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606967" y="1446083"/>
            <a:ext cx="705927" cy="2909178"/>
            <a:chOff x="0" y="0"/>
            <a:chExt cx="279714" cy="11527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33766" tIns="33766" rIns="33766" bIns="3376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52415" y="1679545"/>
            <a:ext cx="452680" cy="4526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766" tIns="33766" rIns="33766" bIns="3376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52415" y="3108414"/>
            <a:ext cx="452680" cy="45268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766" tIns="33766" rIns="33766" bIns="3376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52415" y="2447992"/>
            <a:ext cx="452680" cy="45268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766" tIns="33766" rIns="33766" bIns="3376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752415" y="3768835"/>
            <a:ext cx="452680" cy="4526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766" tIns="33766" rIns="33766" bIns="3376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10959930" y="4416575"/>
            <a:ext cx="0" cy="386772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TextBox 21"/>
          <p:cNvSpPr txBox="1"/>
          <p:nvPr/>
        </p:nvSpPr>
        <p:spPr>
          <a:xfrm>
            <a:off x="10459760" y="4892395"/>
            <a:ext cx="1037990" cy="1207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4"/>
              </a:lnSpc>
            </a:pPr>
            <a:r>
              <a:rPr lang="en-US" sz="2346">
                <a:solidFill>
                  <a:srgbClr val="000000"/>
                </a:solidFill>
                <a:latin typeface="Canva Sans Bold"/>
              </a:rPr>
              <a:t>output layer </a:t>
            </a:r>
          </a:p>
          <a:p>
            <a:pPr algn="ctr">
              <a:lnSpc>
                <a:spcPts val="3284"/>
              </a:lnSpc>
              <a:spcBef>
                <a:spcPct val="0"/>
              </a:spcBef>
            </a:pPr>
            <a:endParaRPr lang="en-US" sz="2346">
              <a:solidFill>
                <a:srgbClr val="000000"/>
              </a:solidFill>
              <a:latin typeface="Canva Sans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791321" y="6459700"/>
            <a:ext cx="466283" cy="1921586"/>
            <a:chOff x="0" y="0"/>
            <a:chExt cx="279714" cy="11527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874959" y="6574702"/>
            <a:ext cx="299006" cy="29900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874959" y="7518507"/>
            <a:ext cx="299006" cy="29900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874959" y="7082281"/>
            <a:ext cx="299006" cy="299006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874959" y="7954732"/>
            <a:ext cx="299006" cy="299006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739928" y="6459700"/>
            <a:ext cx="466283" cy="1921586"/>
            <a:chOff x="0" y="0"/>
            <a:chExt cx="279714" cy="115272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823566" y="6574702"/>
            <a:ext cx="299006" cy="299006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823566" y="7518507"/>
            <a:ext cx="299006" cy="299006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823566" y="7082281"/>
            <a:ext cx="299006" cy="299006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823566" y="7954732"/>
            <a:ext cx="299006" cy="299006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86430" y="6459700"/>
            <a:ext cx="466283" cy="1921586"/>
            <a:chOff x="0" y="0"/>
            <a:chExt cx="279714" cy="1152721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770068" y="6574702"/>
            <a:ext cx="299006" cy="299006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770068" y="7518507"/>
            <a:ext cx="299006" cy="299006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770068" y="7082281"/>
            <a:ext cx="299006" cy="299006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770068" y="7954732"/>
            <a:ext cx="299006" cy="299006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3842713" y="6459700"/>
            <a:ext cx="466283" cy="1921586"/>
            <a:chOff x="0" y="0"/>
            <a:chExt cx="279714" cy="1152721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3926352" y="6574702"/>
            <a:ext cx="299006" cy="299006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3926352" y="7518507"/>
            <a:ext cx="299006" cy="299006"/>
            <a:chOff x="0" y="0"/>
            <a:chExt cx="812800" cy="81280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75" name="TextBox 7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3926352" y="7082281"/>
            <a:ext cx="299006" cy="299006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78" name="TextBox 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3926352" y="7954732"/>
            <a:ext cx="299006" cy="299006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81" name="TextBox 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6996891" y="6459700"/>
            <a:ext cx="466283" cy="1921586"/>
            <a:chOff x="0" y="0"/>
            <a:chExt cx="279714" cy="1152721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4" name="TextBox 84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7080529" y="6574702"/>
            <a:ext cx="299006" cy="299006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87" name="TextBox 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7080529" y="7518507"/>
            <a:ext cx="299006" cy="299006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90" name="TextBox 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7080529" y="7082281"/>
            <a:ext cx="299006" cy="299006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93" name="TextBox 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7080529" y="7954732"/>
            <a:ext cx="299006" cy="299006"/>
            <a:chOff x="0" y="0"/>
            <a:chExt cx="812800" cy="8128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96" name="TextBox 9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97" name="TextBox 97"/>
          <p:cNvSpPr txBox="1"/>
          <p:nvPr/>
        </p:nvSpPr>
        <p:spPr>
          <a:xfrm rot="-5400000">
            <a:off x="301535" y="9271904"/>
            <a:ext cx="1295329" cy="32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crushing</a:t>
            </a:r>
          </a:p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size</a:t>
            </a:r>
          </a:p>
        </p:txBody>
      </p:sp>
      <p:sp>
        <p:nvSpPr>
          <p:cNvPr id="98" name="TextBox 98"/>
          <p:cNvSpPr txBox="1"/>
          <p:nvPr/>
        </p:nvSpPr>
        <p:spPr>
          <a:xfrm rot="-5400000">
            <a:off x="1355033" y="9350548"/>
            <a:ext cx="1295329" cy="16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% moisture</a:t>
            </a:r>
          </a:p>
        </p:txBody>
      </p:sp>
      <p:sp>
        <p:nvSpPr>
          <p:cNvPr id="99" name="TextBox 99"/>
          <p:cNvSpPr txBox="1"/>
          <p:nvPr/>
        </p:nvSpPr>
        <p:spPr>
          <a:xfrm rot="-5400000">
            <a:off x="2415673" y="9350548"/>
            <a:ext cx="1295329" cy="16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bulk density</a:t>
            </a:r>
          </a:p>
        </p:txBody>
      </p:sp>
      <p:sp>
        <p:nvSpPr>
          <p:cNvPr id="100" name="TextBox 100"/>
          <p:cNvSpPr txBox="1"/>
          <p:nvPr/>
        </p:nvSpPr>
        <p:spPr>
          <a:xfrm rot="-5400000">
            <a:off x="3457818" y="9193260"/>
            <a:ext cx="1295329" cy="48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blend coal quality parameters</a:t>
            </a:r>
          </a:p>
        </p:txBody>
      </p:sp>
      <p:sp>
        <p:nvSpPr>
          <p:cNvPr id="101" name="TextBox 101"/>
          <p:cNvSpPr txBox="1"/>
          <p:nvPr/>
        </p:nvSpPr>
        <p:spPr>
          <a:xfrm rot="-5400000">
            <a:off x="6611996" y="9193260"/>
            <a:ext cx="1295329" cy="48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Battery operation temperature</a:t>
            </a:r>
          </a:p>
        </p:txBody>
      </p:sp>
      <p:sp>
        <p:nvSpPr>
          <p:cNvPr id="102" name="AutoShape 102"/>
          <p:cNvSpPr/>
          <p:nvPr/>
        </p:nvSpPr>
        <p:spPr>
          <a:xfrm>
            <a:off x="1138798" y="7448805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3" name="AutoShape 103"/>
          <p:cNvSpPr/>
          <p:nvPr/>
        </p:nvSpPr>
        <p:spPr>
          <a:xfrm>
            <a:off x="2206211" y="7477117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4" name="AutoShape 104"/>
          <p:cNvSpPr/>
          <p:nvPr/>
        </p:nvSpPr>
        <p:spPr>
          <a:xfrm>
            <a:off x="3257603" y="7505428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5" name="AutoShape 105"/>
          <p:cNvSpPr/>
          <p:nvPr/>
        </p:nvSpPr>
        <p:spPr>
          <a:xfrm flipV="1">
            <a:off x="889167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6" name="AutoShape 106"/>
          <p:cNvSpPr/>
          <p:nvPr/>
        </p:nvSpPr>
        <p:spPr>
          <a:xfrm flipV="1">
            <a:off x="1996143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7" name="AutoShape 107"/>
          <p:cNvSpPr/>
          <p:nvPr/>
        </p:nvSpPr>
        <p:spPr>
          <a:xfrm flipV="1">
            <a:off x="3002442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8" name="AutoShape 108"/>
          <p:cNvSpPr/>
          <p:nvPr/>
        </p:nvSpPr>
        <p:spPr>
          <a:xfrm flipV="1">
            <a:off x="4053834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9" name="AutoShape 109"/>
          <p:cNvSpPr/>
          <p:nvPr/>
        </p:nvSpPr>
        <p:spPr>
          <a:xfrm flipV="1">
            <a:off x="6178640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0" name="AutoShape 110"/>
          <p:cNvSpPr/>
          <p:nvPr/>
        </p:nvSpPr>
        <p:spPr>
          <a:xfrm flipV="1">
            <a:off x="7208012" y="8523575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1" name="Group 111"/>
          <p:cNvGrpSpPr/>
          <p:nvPr/>
        </p:nvGrpSpPr>
        <p:grpSpPr>
          <a:xfrm>
            <a:off x="4894106" y="6459700"/>
            <a:ext cx="466283" cy="1921586"/>
            <a:chOff x="0" y="0"/>
            <a:chExt cx="279714" cy="1152721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13" name="TextBox 113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4977744" y="6574702"/>
            <a:ext cx="299006" cy="299006"/>
            <a:chOff x="0" y="0"/>
            <a:chExt cx="812800" cy="8128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16" name="TextBox 1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4977744" y="7518507"/>
            <a:ext cx="299006" cy="299006"/>
            <a:chOff x="0" y="0"/>
            <a:chExt cx="812800" cy="8128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9" name="TextBox 1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4977744" y="7082281"/>
            <a:ext cx="299006" cy="299006"/>
            <a:chOff x="0" y="0"/>
            <a:chExt cx="812800" cy="8128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122" name="TextBox 1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4977744" y="7954732"/>
            <a:ext cx="299006" cy="299006"/>
            <a:chOff x="0" y="0"/>
            <a:chExt cx="812800" cy="812800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25" name="TextBox 1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5945498" y="6459700"/>
            <a:ext cx="466283" cy="1921586"/>
            <a:chOff x="0" y="0"/>
            <a:chExt cx="279714" cy="1152721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28" name="TextBox 128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9" name="Group 129"/>
          <p:cNvGrpSpPr/>
          <p:nvPr/>
        </p:nvGrpSpPr>
        <p:grpSpPr>
          <a:xfrm>
            <a:off x="6029137" y="6574702"/>
            <a:ext cx="299006" cy="299006"/>
            <a:chOff x="0" y="0"/>
            <a:chExt cx="812800" cy="812800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31" name="TextBox 1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6029137" y="7518507"/>
            <a:ext cx="299006" cy="299006"/>
            <a:chOff x="0" y="0"/>
            <a:chExt cx="812800" cy="812800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34" name="TextBox 1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5" name="Group 135"/>
          <p:cNvGrpSpPr/>
          <p:nvPr/>
        </p:nvGrpSpPr>
        <p:grpSpPr>
          <a:xfrm>
            <a:off x="6029137" y="7082281"/>
            <a:ext cx="299006" cy="299006"/>
            <a:chOff x="0" y="0"/>
            <a:chExt cx="812800" cy="812800"/>
          </a:xfrm>
        </p:grpSpPr>
        <p:sp>
          <p:nvSpPr>
            <p:cNvPr id="136" name="Freeform 1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137" name="TextBox 1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6029137" y="7954732"/>
            <a:ext cx="299006" cy="299006"/>
            <a:chOff x="0" y="0"/>
            <a:chExt cx="812800" cy="812800"/>
          </a:xfrm>
        </p:grpSpPr>
        <p:sp>
          <p:nvSpPr>
            <p:cNvPr id="139" name="Freeform 1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40" name="TextBox 1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41" name="TextBox 141"/>
          <p:cNvSpPr txBox="1"/>
          <p:nvPr/>
        </p:nvSpPr>
        <p:spPr>
          <a:xfrm rot="-5400000">
            <a:off x="4509211" y="9193260"/>
            <a:ext cx="1295329" cy="48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GCM pressure and temperature</a:t>
            </a:r>
          </a:p>
        </p:txBody>
      </p:sp>
      <p:sp>
        <p:nvSpPr>
          <p:cNvPr id="142" name="TextBox 142"/>
          <p:cNvSpPr txBox="1"/>
          <p:nvPr/>
        </p:nvSpPr>
        <p:spPr>
          <a:xfrm rot="-5400000">
            <a:off x="5560603" y="9271904"/>
            <a:ext cx="1295329" cy="32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charging temperature</a:t>
            </a:r>
          </a:p>
        </p:txBody>
      </p:sp>
      <p:sp>
        <p:nvSpPr>
          <p:cNvPr id="143" name="AutoShape 143"/>
          <p:cNvSpPr/>
          <p:nvPr/>
        </p:nvSpPr>
        <p:spPr>
          <a:xfrm flipV="1">
            <a:off x="5128300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4" name="AutoShape 144"/>
          <p:cNvSpPr/>
          <p:nvPr/>
        </p:nvSpPr>
        <p:spPr>
          <a:xfrm>
            <a:off x="4347568" y="7505428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5" name="AutoShape 145"/>
          <p:cNvSpPr/>
          <p:nvPr/>
        </p:nvSpPr>
        <p:spPr>
          <a:xfrm>
            <a:off x="5398961" y="7505428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6" name="AutoShape 146"/>
          <p:cNvSpPr/>
          <p:nvPr/>
        </p:nvSpPr>
        <p:spPr>
          <a:xfrm>
            <a:off x="6411781" y="7533740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7" name="TextBox 147"/>
          <p:cNvSpPr txBox="1"/>
          <p:nvPr/>
        </p:nvSpPr>
        <p:spPr>
          <a:xfrm>
            <a:off x="9670244" y="7158659"/>
            <a:ext cx="315415" cy="46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>
                <a:solidFill>
                  <a:srgbClr val="000000"/>
                </a:solidFill>
                <a:latin typeface="Canva Sans"/>
              </a:rPr>
              <a:t>...</a:t>
            </a:r>
          </a:p>
        </p:txBody>
      </p:sp>
      <p:sp>
        <p:nvSpPr>
          <p:cNvPr id="148" name="AutoShape 148"/>
          <p:cNvSpPr/>
          <p:nvPr/>
        </p:nvSpPr>
        <p:spPr>
          <a:xfrm flipV="1">
            <a:off x="10331628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49" name="Group 149"/>
          <p:cNvGrpSpPr/>
          <p:nvPr/>
        </p:nvGrpSpPr>
        <p:grpSpPr>
          <a:xfrm>
            <a:off x="10120507" y="6459700"/>
            <a:ext cx="466283" cy="1921586"/>
            <a:chOff x="0" y="0"/>
            <a:chExt cx="279714" cy="1152721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51" name="TextBox 151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10204145" y="6574702"/>
            <a:ext cx="299006" cy="299006"/>
            <a:chOff x="0" y="0"/>
            <a:chExt cx="812800" cy="81280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54" name="TextBox 1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55" name="Group 155"/>
          <p:cNvGrpSpPr/>
          <p:nvPr/>
        </p:nvGrpSpPr>
        <p:grpSpPr>
          <a:xfrm>
            <a:off x="10204145" y="7518507"/>
            <a:ext cx="299006" cy="299006"/>
            <a:chOff x="0" y="0"/>
            <a:chExt cx="812800" cy="812800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57" name="TextBox 1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10204145" y="7082281"/>
            <a:ext cx="299006" cy="299006"/>
            <a:chOff x="0" y="0"/>
            <a:chExt cx="812800" cy="81280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160" name="TextBox 1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10204145" y="7954732"/>
            <a:ext cx="299006" cy="299006"/>
            <a:chOff x="0" y="0"/>
            <a:chExt cx="812800" cy="812800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63" name="TextBox 16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11171899" y="6459700"/>
            <a:ext cx="466283" cy="1921586"/>
            <a:chOff x="0" y="0"/>
            <a:chExt cx="279714" cy="1152721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66" name="TextBox 166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7" name="Group 167"/>
          <p:cNvGrpSpPr/>
          <p:nvPr/>
        </p:nvGrpSpPr>
        <p:grpSpPr>
          <a:xfrm>
            <a:off x="11255537" y="6574702"/>
            <a:ext cx="299006" cy="299006"/>
            <a:chOff x="0" y="0"/>
            <a:chExt cx="812800" cy="812800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69" name="TextBox 1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11255537" y="7518507"/>
            <a:ext cx="299006" cy="299006"/>
            <a:chOff x="0" y="0"/>
            <a:chExt cx="812800" cy="812800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72" name="TextBox 1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11255537" y="7082281"/>
            <a:ext cx="299006" cy="299006"/>
            <a:chOff x="0" y="0"/>
            <a:chExt cx="812800" cy="812800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175" name="TextBox 17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11255537" y="7954732"/>
            <a:ext cx="299006" cy="299006"/>
            <a:chOff x="0" y="0"/>
            <a:chExt cx="812800" cy="81280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78" name="TextBox 1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79" name="TextBox 179"/>
          <p:cNvSpPr txBox="1"/>
          <p:nvPr/>
        </p:nvSpPr>
        <p:spPr>
          <a:xfrm rot="-5400000">
            <a:off x="9659654" y="9350548"/>
            <a:ext cx="1295329" cy="16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push force</a:t>
            </a:r>
          </a:p>
        </p:txBody>
      </p:sp>
      <p:sp>
        <p:nvSpPr>
          <p:cNvPr id="180" name="TextBox 180"/>
          <p:cNvSpPr txBox="1"/>
          <p:nvPr/>
        </p:nvSpPr>
        <p:spPr>
          <a:xfrm rot="-5400000">
            <a:off x="10708360" y="9350548"/>
            <a:ext cx="1295329" cy="16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PRI</a:t>
            </a:r>
          </a:p>
        </p:txBody>
      </p:sp>
      <p:sp>
        <p:nvSpPr>
          <p:cNvPr id="181" name="AutoShape 181"/>
          <p:cNvSpPr/>
          <p:nvPr/>
        </p:nvSpPr>
        <p:spPr>
          <a:xfrm flipV="1">
            <a:off x="11383020" y="8523575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2" name="AutoShape 182"/>
          <p:cNvSpPr/>
          <p:nvPr/>
        </p:nvSpPr>
        <p:spPr>
          <a:xfrm>
            <a:off x="10586789" y="7477117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3" name="AutoShape 183"/>
          <p:cNvSpPr/>
          <p:nvPr/>
        </p:nvSpPr>
        <p:spPr>
          <a:xfrm>
            <a:off x="9527387" y="7548080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84" name="Group 184"/>
          <p:cNvGrpSpPr/>
          <p:nvPr/>
        </p:nvGrpSpPr>
        <p:grpSpPr>
          <a:xfrm>
            <a:off x="8009711" y="6459700"/>
            <a:ext cx="466283" cy="1921586"/>
            <a:chOff x="0" y="0"/>
            <a:chExt cx="279714" cy="1152721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86" name="TextBox 186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8093350" y="6574702"/>
            <a:ext cx="299006" cy="299006"/>
            <a:chOff x="0" y="0"/>
            <a:chExt cx="812800" cy="812800"/>
          </a:xfrm>
        </p:grpSpPr>
        <p:sp>
          <p:nvSpPr>
            <p:cNvPr id="188" name="Freeform 1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89" name="TextBox 18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8093350" y="7518507"/>
            <a:ext cx="299006" cy="299006"/>
            <a:chOff x="0" y="0"/>
            <a:chExt cx="812800" cy="812800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92" name="TextBox 19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93" name="Group 193"/>
          <p:cNvGrpSpPr/>
          <p:nvPr/>
        </p:nvGrpSpPr>
        <p:grpSpPr>
          <a:xfrm>
            <a:off x="8093350" y="7082281"/>
            <a:ext cx="299006" cy="299006"/>
            <a:chOff x="0" y="0"/>
            <a:chExt cx="812800" cy="812800"/>
          </a:xfrm>
        </p:grpSpPr>
        <p:sp>
          <p:nvSpPr>
            <p:cNvPr id="194" name="Freeform 1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195" name="TextBox 19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96" name="Group 196"/>
          <p:cNvGrpSpPr/>
          <p:nvPr/>
        </p:nvGrpSpPr>
        <p:grpSpPr>
          <a:xfrm>
            <a:off x="8093350" y="7954732"/>
            <a:ext cx="299006" cy="299006"/>
            <a:chOff x="0" y="0"/>
            <a:chExt cx="812800" cy="812800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98" name="TextBox 19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99" name="Group 199"/>
          <p:cNvGrpSpPr/>
          <p:nvPr/>
        </p:nvGrpSpPr>
        <p:grpSpPr>
          <a:xfrm>
            <a:off x="9061104" y="6459700"/>
            <a:ext cx="466283" cy="1921586"/>
            <a:chOff x="0" y="0"/>
            <a:chExt cx="279714" cy="1152721"/>
          </a:xfrm>
        </p:grpSpPr>
        <p:sp>
          <p:nvSpPr>
            <p:cNvPr id="200" name="Freeform 200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01" name="TextBox 201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9144742" y="6574702"/>
            <a:ext cx="299006" cy="299006"/>
            <a:chOff x="0" y="0"/>
            <a:chExt cx="812800" cy="812800"/>
          </a:xfrm>
        </p:grpSpPr>
        <p:sp>
          <p:nvSpPr>
            <p:cNvPr id="203" name="Freeform 2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04" name="TextBox 20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05" name="Group 205"/>
          <p:cNvGrpSpPr/>
          <p:nvPr/>
        </p:nvGrpSpPr>
        <p:grpSpPr>
          <a:xfrm>
            <a:off x="9144742" y="7518507"/>
            <a:ext cx="299006" cy="299006"/>
            <a:chOff x="0" y="0"/>
            <a:chExt cx="812800" cy="812800"/>
          </a:xfrm>
        </p:grpSpPr>
        <p:sp>
          <p:nvSpPr>
            <p:cNvPr id="206" name="Freeform 2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07" name="TextBox 20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9144742" y="7082281"/>
            <a:ext cx="299006" cy="299006"/>
            <a:chOff x="0" y="0"/>
            <a:chExt cx="812800" cy="812800"/>
          </a:xfrm>
        </p:grpSpPr>
        <p:sp>
          <p:nvSpPr>
            <p:cNvPr id="209" name="Freeform 2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210" name="TextBox 2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9144742" y="7954732"/>
            <a:ext cx="299006" cy="299006"/>
            <a:chOff x="0" y="0"/>
            <a:chExt cx="812800" cy="812800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13" name="TextBox 2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14" name="TextBox 214"/>
          <p:cNvSpPr txBox="1"/>
          <p:nvPr/>
        </p:nvSpPr>
        <p:spPr>
          <a:xfrm rot="-5400000">
            <a:off x="7637231" y="9271904"/>
            <a:ext cx="1295329" cy="32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coking </a:t>
            </a:r>
          </a:p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time</a:t>
            </a:r>
          </a:p>
        </p:txBody>
      </p:sp>
      <p:sp>
        <p:nvSpPr>
          <p:cNvPr id="215" name="TextBox 215"/>
          <p:cNvSpPr txBox="1"/>
          <p:nvPr/>
        </p:nvSpPr>
        <p:spPr>
          <a:xfrm rot="-5400000">
            <a:off x="8676209" y="9271904"/>
            <a:ext cx="1295329" cy="32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coking end </a:t>
            </a:r>
          </a:p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temp( C)</a:t>
            </a:r>
          </a:p>
        </p:txBody>
      </p:sp>
      <p:sp>
        <p:nvSpPr>
          <p:cNvPr id="216" name="AutoShape 216"/>
          <p:cNvSpPr/>
          <p:nvPr/>
        </p:nvSpPr>
        <p:spPr>
          <a:xfrm flipV="1">
            <a:off x="8243905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7" name="AutoShape 217"/>
          <p:cNvSpPr/>
          <p:nvPr/>
        </p:nvSpPr>
        <p:spPr>
          <a:xfrm>
            <a:off x="7463174" y="7505428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8" name="AutoShape 218"/>
          <p:cNvSpPr/>
          <p:nvPr/>
        </p:nvSpPr>
        <p:spPr>
          <a:xfrm>
            <a:off x="8514566" y="7505428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9" name="AutoShape 219"/>
          <p:cNvSpPr/>
          <p:nvPr/>
        </p:nvSpPr>
        <p:spPr>
          <a:xfrm flipV="1">
            <a:off x="9294245" y="8523575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0" name="TextBox 220"/>
          <p:cNvSpPr txBox="1"/>
          <p:nvPr/>
        </p:nvSpPr>
        <p:spPr>
          <a:xfrm>
            <a:off x="13870560" y="7158659"/>
            <a:ext cx="315415" cy="46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>
                <a:solidFill>
                  <a:srgbClr val="000000"/>
                </a:solidFill>
                <a:latin typeface="Canva Sans"/>
              </a:rPr>
              <a:t>...</a:t>
            </a:r>
          </a:p>
        </p:txBody>
      </p:sp>
      <p:sp>
        <p:nvSpPr>
          <p:cNvPr id="221" name="AutoShape 221"/>
          <p:cNvSpPr/>
          <p:nvPr/>
        </p:nvSpPr>
        <p:spPr>
          <a:xfrm flipV="1">
            <a:off x="14531943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22" name="Group 222"/>
          <p:cNvGrpSpPr/>
          <p:nvPr/>
        </p:nvGrpSpPr>
        <p:grpSpPr>
          <a:xfrm>
            <a:off x="14320822" y="6459700"/>
            <a:ext cx="466283" cy="1921586"/>
            <a:chOff x="0" y="0"/>
            <a:chExt cx="279714" cy="1152721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24" name="TextBox 224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5" name="Group 225"/>
          <p:cNvGrpSpPr/>
          <p:nvPr/>
        </p:nvGrpSpPr>
        <p:grpSpPr>
          <a:xfrm>
            <a:off x="14404460" y="6574702"/>
            <a:ext cx="299006" cy="299006"/>
            <a:chOff x="0" y="0"/>
            <a:chExt cx="812800" cy="812800"/>
          </a:xfrm>
        </p:grpSpPr>
        <p:sp>
          <p:nvSpPr>
            <p:cNvPr id="226" name="Freeform 2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27" name="TextBox 2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14404460" y="7518507"/>
            <a:ext cx="299006" cy="299006"/>
            <a:chOff x="0" y="0"/>
            <a:chExt cx="812800" cy="812800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30" name="TextBox 2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31" name="Group 231"/>
          <p:cNvGrpSpPr/>
          <p:nvPr/>
        </p:nvGrpSpPr>
        <p:grpSpPr>
          <a:xfrm>
            <a:off x="14404460" y="7082281"/>
            <a:ext cx="299006" cy="299006"/>
            <a:chOff x="0" y="0"/>
            <a:chExt cx="812800" cy="812800"/>
          </a:xfrm>
        </p:grpSpPr>
        <p:sp>
          <p:nvSpPr>
            <p:cNvPr id="232" name="Freeform 2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233" name="TextBox 2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14404460" y="7954732"/>
            <a:ext cx="299006" cy="299006"/>
            <a:chOff x="0" y="0"/>
            <a:chExt cx="812800" cy="81280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36" name="TextBox 2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37" name="Group 237"/>
          <p:cNvGrpSpPr/>
          <p:nvPr/>
        </p:nvGrpSpPr>
        <p:grpSpPr>
          <a:xfrm>
            <a:off x="15372214" y="6459700"/>
            <a:ext cx="466283" cy="1921586"/>
            <a:chOff x="0" y="0"/>
            <a:chExt cx="279714" cy="1152721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39" name="TextBox 239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0" name="Group 240"/>
          <p:cNvGrpSpPr/>
          <p:nvPr/>
        </p:nvGrpSpPr>
        <p:grpSpPr>
          <a:xfrm>
            <a:off x="15455853" y="6574702"/>
            <a:ext cx="299006" cy="299006"/>
            <a:chOff x="0" y="0"/>
            <a:chExt cx="812800" cy="812800"/>
          </a:xfrm>
        </p:grpSpPr>
        <p:sp>
          <p:nvSpPr>
            <p:cNvPr id="241" name="Freeform 2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42" name="TextBox 2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43" name="Group 243"/>
          <p:cNvGrpSpPr/>
          <p:nvPr/>
        </p:nvGrpSpPr>
        <p:grpSpPr>
          <a:xfrm>
            <a:off x="15455853" y="7518507"/>
            <a:ext cx="299006" cy="299006"/>
            <a:chOff x="0" y="0"/>
            <a:chExt cx="812800" cy="812800"/>
          </a:xfrm>
        </p:grpSpPr>
        <p:sp>
          <p:nvSpPr>
            <p:cNvPr id="244" name="Freeform 2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45" name="TextBox 2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15455853" y="7082281"/>
            <a:ext cx="299006" cy="299006"/>
            <a:chOff x="0" y="0"/>
            <a:chExt cx="812800" cy="812800"/>
          </a:xfrm>
        </p:grpSpPr>
        <p:sp>
          <p:nvSpPr>
            <p:cNvPr id="247" name="Freeform 2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248" name="TextBox 2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49" name="Group 249"/>
          <p:cNvGrpSpPr/>
          <p:nvPr/>
        </p:nvGrpSpPr>
        <p:grpSpPr>
          <a:xfrm>
            <a:off x="15455853" y="7954732"/>
            <a:ext cx="299006" cy="299006"/>
            <a:chOff x="0" y="0"/>
            <a:chExt cx="812800" cy="812800"/>
          </a:xfrm>
        </p:grpSpPr>
        <p:sp>
          <p:nvSpPr>
            <p:cNvPr id="250" name="Freeform 2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51" name="TextBox 2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52" name="TextBox 252"/>
          <p:cNvSpPr txBox="1"/>
          <p:nvPr/>
        </p:nvSpPr>
        <p:spPr>
          <a:xfrm rot="-5400000">
            <a:off x="13938613" y="9271904"/>
            <a:ext cx="1295329" cy="32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quenching time</a:t>
            </a:r>
          </a:p>
        </p:txBody>
      </p:sp>
      <p:sp>
        <p:nvSpPr>
          <p:cNvPr id="253" name="TextBox 253"/>
          <p:cNvSpPr txBox="1"/>
          <p:nvPr/>
        </p:nvSpPr>
        <p:spPr>
          <a:xfrm rot="-5400000">
            <a:off x="14987319" y="9271904"/>
            <a:ext cx="1295329" cy="32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Quenching time</a:t>
            </a:r>
          </a:p>
        </p:txBody>
      </p:sp>
      <p:sp>
        <p:nvSpPr>
          <p:cNvPr id="254" name="AutoShape 254"/>
          <p:cNvSpPr/>
          <p:nvPr/>
        </p:nvSpPr>
        <p:spPr>
          <a:xfrm flipV="1">
            <a:off x="15583335" y="8523575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5" name="AutoShape 255"/>
          <p:cNvSpPr/>
          <p:nvPr/>
        </p:nvSpPr>
        <p:spPr>
          <a:xfrm>
            <a:off x="14787104" y="7477117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6" name="AutoShape 256"/>
          <p:cNvSpPr/>
          <p:nvPr/>
        </p:nvSpPr>
        <p:spPr>
          <a:xfrm>
            <a:off x="13727702" y="7548080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57" name="Group 257"/>
          <p:cNvGrpSpPr/>
          <p:nvPr/>
        </p:nvGrpSpPr>
        <p:grpSpPr>
          <a:xfrm>
            <a:off x="12210027" y="6459700"/>
            <a:ext cx="466283" cy="1921586"/>
            <a:chOff x="0" y="0"/>
            <a:chExt cx="279714" cy="1152721"/>
          </a:xfrm>
        </p:grpSpPr>
        <p:sp>
          <p:nvSpPr>
            <p:cNvPr id="258" name="Freeform 258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59" name="TextBox 259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0" name="Group 260"/>
          <p:cNvGrpSpPr/>
          <p:nvPr/>
        </p:nvGrpSpPr>
        <p:grpSpPr>
          <a:xfrm>
            <a:off x="12293665" y="6574702"/>
            <a:ext cx="299006" cy="299006"/>
            <a:chOff x="0" y="0"/>
            <a:chExt cx="812800" cy="81280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62" name="TextBox 2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63" name="Group 263"/>
          <p:cNvGrpSpPr/>
          <p:nvPr/>
        </p:nvGrpSpPr>
        <p:grpSpPr>
          <a:xfrm>
            <a:off x="12293665" y="7518507"/>
            <a:ext cx="299006" cy="299006"/>
            <a:chOff x="0" y="0"/>
            <a:chExt cx="812800" cy="812800"/>
          </a:xfrm>
        </p:grpSpPr>
        <p:sp>
          <p:nvSpPr>
            <p:cNvPr id="264" name="Freeform 2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65" name="TextBox 2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66" name="Group 266"/>
          <p:cNvGrpSpPr/>
          <p:nvPr/>
        </p:nvGrpSpPr>
        <p:grpSpPr>
          <a:xfrm>
            <a:off x="12293665" y="7082281"/>
            <a:ext cx="299006" cy="299006"/>
            <a:chOff x="0" y="0"/>
            <a:chExt cx="812800" cy="812800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268" name="TextBox 26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69" name="Group 269"/>
          <p:cNvGrpSpPr/>
          <p:nvPr/>
        </p:nvGrpSpPr>
        <p:grpSpPr>
          <a:xfrm>
            <a:off x="12293665" y="7954732"/>
            <a:ext cx="299006" cy="299006"/>
            <a:chOff x="0" y="0"/>
            <a:chExt cx="812800" cy="812800"/>
          </a:xfrm>
        </p:grpSpPr>
        <p:sp>
          <p:nvSpPr>
            <p:cNvPr id="270" name="Freeform 2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71" name="TextBox 2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72" name="Group 272"/>
          <p:cNvGrpSpPr/>
          <p:nvPr/>
        </p:nvGrpSpPr>
        <p:grpSpPr>
          <a:xfrm>
            <a:off x="13261419" y="6459700"/>
            <a:ext cx="466283" cy="1921586"/>
            <a:chOff x="0" y="0"/>
            <a:chExt cx="279714" cy="1152721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74" name="TextBox 274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5" name="Group 275"/>
          <p:cNvGrpSpPr/>
          <p:nvPr/>
        </p:nvGrpSpPr>
        <p:grpSpPr>
          <a:xfrm>
            <a:off x="13345057" y="6574702"/>
            <a:ext cx="299006" cy="299006"/>
            <a:chOff x="0" y="0"/>
            <a:chExt cx="812800" cy="812800"/>
          </a:xfrm>
        </p:grpSpPr>
        <p:sp>
          <p:nvSpPr>
            <p:cNvPr id="276" name="Freeform 2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77" name="TextBox 27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78" name="Group 278"/>
          <p:cNvGrpSpPr/>
          <p:nvPr/>
        </p:nvGrpSpPr>
        <p:grpSpPr>
          <a:xfrm>
            <a:off x="13345057" y="7518507"/>
            <a:ext cx="299006" cy="299006"/>
            <a:chOff x="0" y="0"/>
            <a:chExt cx="812800" cy="81280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280" name="TextBox 28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81" name="Group 281"/>
          <p:cNvGrpSpPr/>
          <p:nvPr/>
        </p:nvGrpSpPr>
        <p:grpSpPr>
          <a:xfrm>
            <a:off x="13345057" y="7082281"/>
            <a:ext cx="299006" cy="299006"/>
            <a:chOff x="0" y="0"/>
            <a:chExt cx="812800" cy="812800"/>
          </a:xfrm>
        </p:grpSpPr>
        <p:sp>
          <p:nvSpPr>
            <p:cNvPr id="282" name="Freeform 2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283" name="TextBox 28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84" name="Group 284"/>
          <p:cNvGrpSpPr/>
          <p:nvPr/>
        </p:nvGrpSpPr>
        <p:grpSpPr>
          <a:xfrm>
            <a:off x="13345057" y="7954732"/>
            <a:ext cx="299006" cy="299006"/>
            <a:chOff x="0" y="0"/>
            <a:chExt cx="812800" cy="81280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86" name="TextBox 28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87" name="TextBox 287"/>
          <p:cNvSpPr txBox="1"/>
          <p:nvPr/>
        </p:nvSpPr>
        <p:spPr>
          <a:xfrm rot="-5400000">
            <a:off x="11837547" y="9271904"/>
            <a:ext cx="1295329" cy="32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coke per push</a:t>
            </a:r>
          </a:p>
        </p:txBody>
      </p:sp>
      <p:sp>
        <p:nvSpPr>
          <p:cNvPr id="288" name="TextBox 288"/>
          <p:cNvSpPr txBox="1"/>
          <p:nvPr/>
        </p:nvSpPr>
        <p:spPr>
          <a:xfrm rot="-5400000">
            <a:off x="12876524" y="9271904"/>
            <a:ext cx="1295329" cy="32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volume of water</a:t>
            </a:r>
          </a:p>
        </p:txBody>
      </p:sp>
      <p:sp>
        <p:nvSpPr>
          <p:cNvPr id="289" name="AutoShape 289"/>
          <p:cNvSpPr/>
          <p:nvPr/>
        </p:nvSpPr>
        <p:spPr>
          <a:xfrm flipV="1">
            <a:off x="12444221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0" name="AutoShape 290"/>
          <p:cNvSpPr/>
          <p:nvPr/>
        </p:nvSpPr>
        <p:spPr>
          <a:xfrm>
            <a:off x="11663489" y="7505428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1" name="AutoShape 291"/>
          <p:cNvSpPr/>
          <p:nvPr/>
        </p:nvSpPr>
        <p:spPr>
          <a:xfrm>
            <a:off x="12714881" y="7505428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2" name="AutoShape 292"/>
          <p:cNvSpPr/>
          <p:nvPr/>
        </p:nvSpPr>
        <p:spPr>
          <a:xfrm flipV="1">
            <a:off x="13494560" y="8523575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3" name="AutoShape 293"/>
          <p:cNvSpPr/>
          <p:nvPr/>
        </p:nvSpPr>
        <p:spPr>
          <a:xfrm>
            <a:off x="15838497" y="7610295"/>
            <a:ext cx="954546" cy="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4" name="AutoShape 294"/>
          <p:cNvSpPr/>
          <p:nvPr/>
        </p:nvSpPr>
        <p:spPr>
          <a:xfrm flipH="1" flipV="1">
            <a:off x="9474142" y="5973925"/>
            <a:ext cx="7380809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5" name="AutoShape 295"/>
          <p:cNvSpPr/>
          <p:nvPr/>
        </p:nvSpPr>
        <p:spPr>
          <a:xfrm flipH="1" flipV="1">
            <a:off x="9463605" y="3811192"/>
            <a:ext cx="10537" cy="2227939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6" name="AutoShape 296"/>
          <p:cNvSpPr/>
          <p:nvPr/>
        </p:nvSpPr>
        <p:spPr>
          <a:xfrm flipV="1">
            <a:off x="9465154" y="3766235"/>
            <a:ext cx="1141813" cy="36413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97" name="Group 297"/>
          <p:cNvGrpSpPr/>
          <p:nvPr/>
        </p:nvGrpSpPr>
        <p:grpSpPr>
          <a:xfrm>
            <a:off x="13361405" y="754911"/>
            <a:ext cx="3086100" cy="5009420"/>
            <a:chOff x="0" y="0"/>
            <a:chExt cx="812800" cy="1319354"/>
          </a:xfrm>
        </p:grpSpPr>
        <p:sp>
          <p:nvSpPr>
            <p:cNvPr id="298" name="Freeform 298"/>
            <p:cNvSpPr/>
            <p:nvPr/>
          </p:nvSpPr>
          <p:spPr>
            <a:xfrm>
              <a:off x="0" y="0"/>
              <a:ext cx="812800" cy="1319354"/>
            </a:xfrm>
            <a:custGeom>
              <a:avLst/>
              <a:gdLst/>
              <a:ahLst/>
              <a:cxnLst/>
              <a:rect l="l" t="t" r="r" b="b"/>
              <a:pathLst>
                <a:path w="812800" h="131935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91413"/>
                  </a:lnTo>
                  <a:cubicBezTo>
                    <a:pt x="812800" y="1225345"/>
                    <a:pt x="799321" y="1257887"/>
                    <a:pt x="775327" y="1281881"/>
                  </a:cubicBezTo>
                  <a:cubicBezTo>
                    <a:pt x="751333" y="1305874"/>
                    <a:pt x="718791" y="1319354"/>
                    <a:pt x="684859" y="1319354"/>
                  </a:cubicBezTo>
                  <a:lnTo>
                    <a:pt x="127941" y="1319354"/>
                  </a:lnTo>
                  <a:cubicBezTo>
                    <a:pt x="94009" y="1319354"/>
                    <a:pt x="61467" y="1305874"/>
                    <a:pt x="37473" y="1281881"/>
                  </a:cubicBezTo>
                  <a:cubicBezTo>
                    <a:pt x="13479" y="1257887"/>
                    <a:pt x="0" y="1225345"/>
                    <a:pt x="0" y="119141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299" name="TextBox 299"/>
            <p:cNvSpPr txBox="1"/>
            <p:nvPr/>
          </p:nvSpPr>
          <p:spPr>
            <a:xfrm>
              <a:off x="0" y="-47625"/>
              <a:ext cx="812800" cy="1366979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ctr">
                <a:lnSpc>
                  <a:spcPts val="3843"/>
                </a:lnSpc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Coke qualities : 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Ash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VM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Moisture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80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-25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CSR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CRI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M40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M10</a:t>
              </a:r>
            </a:p>
          </p:txBody>
        </p:sp>
      </p:grpSp>
      <p:sp>
        <p:nvSpPr>
          <p:cNvPr id="300" name="AutoShape 300"/>
          <p:cNvSpPr/>
          <p:nvPr/>
        </p:nvSpPr>
        <p:spPr>
          <a:xfrm flipV="1">
            <a:off x="3889849" y="3245528"/>
            <a:ext cx="1258439" cy="20025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01" name="Group 301"/>
          <p:cNvGrpSpPr/>
          <p:nvPr/>
        </p:nvGrpSpPr>
        <p:grpSpPr>
          <a:xfrm>
            <a:off x="3300938" y="1878362"/>
            <a:ext cx="589701" cy="2430201"/>
            <a:chOff x="0" y="0"/>
            <a:chExt cx="279714" cy="1152721"/>
          </a:xfrm>
        </p:grpSpPr>
        <p:sp>
          <p:nvSpPr>
            <p:cNvPr id="302" name="Freeform 302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03" name="TextBox 303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4" name="Group 304"/>
          <p:cNvGrpSpPr/>
          <p:nvPr/>
        </p:nvGrpSpPr>
        <p:grpSpPr>
          <a:xfrm>
            <a:off x="3406714" y="2023804"/>
            <a:ext cx="378149" cy="378149"/>
            <a:chOff x="0" y="0"/>
            <a:chExt cx="812800" cy="812800"/>
          </a:xfrm>
        </p:grpSpPr>
        <p:sp>
          <p:nvSpPr>
            <p:cNvPr id="305" name="Freeform 30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306" name="TextBox 30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7" name="Group 307"/>
          <p:cNvGrpSpPr/>
          <p:nvPr/>
        </p:nvGrpSpPr>
        <p:grpSpPr>
          <a:xfrm>
            <a:off x="3406714" y="3217419"/>
            <a:ext cx="378149" cy="378149"/>
            <a:chOff x="0" y="0"/>
            <a:chExt cx="812800" cy="812800"/>
          </a:xfrm>
        </p:grpSpPr>
        <p:sp>
          <p:nvSpPr>
            <p:cNvPr id="308" name="Freeform 30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09" name="TextBox 30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0" name="Group 310"/>
          <p:cNvGrpSpPr/>
          <p:nvPr/>
        </p:nvGrpSpPr>
        <p:grpSpPr>
          <a:xfrm>
            <a:off x="3406714" y="2665731"/>
            <a:ext cx="378149" cy="378149"/>
            <a:chOff x="0" y="0"/>
            <a:chExt cx="812800" cy="812800"/>
          </a:xfrm>
        </p:grpSpPr>
        <p:sp>
          <p:nvSpPr>
            <p:cNvPr id="311" name="Freeform 3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312" name="TextBox 3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3" name="Group 313"/>
          <p:cNvGrpSpPr/>
          <p:nvPr/>
        </p:nvGrpSpPr>
        <p:grpSpPr>
          <a:xfrm>
            <a:off x="3406714" y="3769106"/>
            <a:ext cx="378149" cy="378149"/>
            <a:chOff x="0" y="0"/>
            <a:chExt cx="812800" cy="812800"/>
          </a:xfrm>
        </p:grpSpPr>
        <p:sp>
          <p:nvSpPr>
            <p:cNvPr id="314" name="Freeform 3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15" name="TextBox 3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6" name="AutoShape 316"/>
          <p:cNvSpPr/>
          <p:nvPr/>
        </p:nvSpPr>
        <p:spPr>
          <a:xfrm>
            <a:off x="2111817" y="3311949"/>
            <a:ext cx="1061843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17" name="Group 317"/>
          <p:cNvGrpSpPr/>
          <p:nvPr/>
        </p:nvGrpSpPr>
        <p:grpSpPr>
          <a:xfrm>
            <a:off x="5127247" y="2197799"/>
            <a:ext cx="2317059" cy="2456476"/>
            <a:chOff x="0" y="0"/>
            <a:chExt cx="1234588" cy="1308873"/>
          </a:xfrm>
        </p:grpSpPr>
        <p:sp>
          <p:nvSpPr>
            <p:cNvPr id="318" name="Freeform 318"/>
            <p:cNvSpPr/>
            <p:nvPr/>
          </p:nvSpPr>
          <p:spPr>
            <a:xfrm>
              <a:off x="0" y="0"/>
              <a:ext cx="1234588" cy="1308873"/>
            </a:xfrm>
            <a:custGeom>
              <a:avLst/>
              <a:gdLst/>
              <a:ahLst/>
              <a:cxnLst/>
              <a:rect l="l" t="t" r="r" b="b"/>
              <a:pathLst>
                <a:path w="1234588" h="1308873">
                  <a:moveTo>
                    <a:pt x="617294" y="0"/>
                  </a:moveTo>
                  <a:cubicBezTo>
                    <a:pt x="276372" y="0"/>
                    <a:pt x="0" y="293001"/>
                    <a:pt x="0" y="654437"/>
                  </a:cubicBezTo>
                  <a:cubicBezTo>
                    <a:pt x="0" y="1015872"/>
                    <a:pt x="276372" y="1308873"/>
                    <a:pt x="617294" y="1308873"/>
                  </a:cubicBezTo>
                  <a:cubicBezTo>
                    <a:pt x="958216" y="1308873"/>
                    <a:pt x="1234588" y="1015872"/>
                    <a:pt x="1234588" y="654437"/>
                  </a:cubicBezTo>
                  <a:cubicBezTo>
                    <a:pt x="1234588" y="293001"/>
                    <a:pt x="958216" y="0"/>
                    <a:pt x="617294" y="0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19" name="TextBox 319"/>
            <p:cNvSpPr txBox="1"/>
            <p:nvPr/>
          </p:nvSpPr>
          <p:spPr>
            <a:xfrm>
              <a:off x="115743" y="84607"/>
              <a:ext cx="1003103" cy="1101560"/>
            </a:xfrm>
            <a:prstGeom prst="rect">
              <a:avLst/>
            </a:prstGeom>
          </p:spPr>
          <p:txBody>
            <a:bodyPr lIns="41934" tIns="41934" rIns="41934" bIns="41934" rtlCol="0" anchor="ctr"/>
            <a:lstStyle/>
            <a:p>
              <a:pPr algn="ctr">
                <a:lnSpc>
                  <a:spcPts val="3058"/>
                </a:lnSpc>
              </a:pPr>
              <a:r>
                <a:rPr lang="en-US" sz="2184">
                  <a:solidFill>
                    <a:srgbClr val="000000"/>
                  </a:solidFill>
                  <a:latin typeface="Canva Sans Bold"/>
                </a:rPr>
                <a:t>Coal Mixture Composition</a:t>
              </a:r>
            </a:p>
          </p:txBody>
        </p:sp>
      </p:grpSp>
      <p:sp>
        <p:nvSpPr>
          <p:cNvPr id="320" name="TextBox 320"/>
          <p:cNvSpPr txBox="1"/>
          <p:nvPr/>
        </p:nvSpPr>
        <p:spPr>
          <a:xfrm>
            <a:off x="686430" y="2891688"/>
            <a:ext cx="1425386" cy="990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 dirty="0">
                <a:solidFill>
                  <a:srgbClr val="000000"/>
                </a:solidFill>
                <a:latin typeface="Canva Sans Bold"/>
              </a:rPr>
              <a:t>Coal % from different sources</a:t>
            </a:r>
          </a:p>
        </p:txBody>
      </p:sp>
      <p:sp>
        <p:nvSpPr>
          <p:cNvPr id="321" name="TextBox 321"/>
          <p:cNvSpPr txBox="1"/>
          <p:nvPr/>
        </p:nvSpPr>
        <p:spPr>
          <a:xfrm>
            <a:off x="-48503" y="118265"/>
            <a:ext cx="17307803" cy="81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4"/>
              </a:lnSpc>
            </a:pPr>
            <a:r>
              <a:rPr lang="en-US" sz="4810">
                <a:solidFill>
                  <a:srgbClr val="38B6FF"/>
                </a:solidFill>
                <a:latin typeface="Canva Sans Bold"/>
              </a:rPr>
              <a:t>Model</a:t>
            </a:r>
            <a:r>
              <a:rPr lang="en-US" sz="4810">
                <a:solidFill>
                  <a:srgbClr val="7ED957"/>
                </a:solidFill>
                <a:latin typeface="Canva Sans Bold"/>
              </a:rPr>
              <a:t> Architecture</a:t>
            </a:r>
          </a:p>
        </p:txBody>
      </p:sp>
      <p:grpSp>
        <p:nvGrpSpPr>
          <p:cNvPr id="322" name="Group 322"/>
          <p:cNvGrpSpPr/>
          <p:nvPr/>
        </p:nvGrpSpPr>
        <p:grpSpPr>
          <a:xfrm>
            <a:off x="8623033" y="1794270"/>
            <a:ext cx="589701" cy="2430201"/>
            <a:chOff x="0" y="0"/>
            <a:chExt cx="279714" cy="1152721"/>
          </a:xfrm>
        </p:grpSpPr>
        <p:sp>
          <p:nvSpPr>
            <p:cNvPr id="323" name="Freeform 323"/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24" name="TextBox 324"/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5" name="Group 325"/>
          <p:cNvGrpSpPr/>
          <p:nvPr/>
        </p:nvGrpSpPr>
        <p:grpSpPr>
          <a:xfrm>
            <a:off x="8728809" y="1939712"/>
            <a:ext cx="378149" cy="378149"/>
            <a:chOff x="0" y="0"/>
            <a:chExt cx="812800" cy="812800"/>
          </a:xfrm>
        </p:grpSpPr>
        <p:sp>
          <p:nvSpPr>
            <p:cNvPr id="326" name="Freeform 3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327" name="TextBox 3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8" name="Group 328"/>
          <p:cNvGrpSpPr/>
          <p:nvPr/>
        </p:nvGrpSpPr>
        <p:grpSpPr>
          <a:xfrm>
            <a:off x="8728809" y="3133327"/>
            <a:ext cx="378149" cy="378149"/>
            <a:chOff x="0" y="0"/>
            <a:chExt cx="812800" cy="812800"/>
          </a:xfrm>
        </p:grpSpPr>
        <p:sp>
          <p:nvSpPr>
            <p:cNvPr id="329" name="Freeform 3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30" name="TextBox 3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1" name="Group 331"/>
          <p:cNvGrpSpPr/>
          <p:nvPr/>
        </p:nvGrpSpPr>
        <p:grpSpPr>
          <a:xfrm>
            <a:off x="8728809" y="2581639"/>
            <a:ext cx="378149" cy="378149"/>
            <a:chOff x="0" y="0"/>
            <a:chExt cx="812800" cy="812800"/>
          </a:xfrm>
        </p:grpSpPr>
        <p:sp>
          <p:nvSpPr>
            <p:cNvPr id="332" name="Freeform 3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333" name="TextBox 3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4" name="Group 334"/>
          <p:cNvGrpSpPr/>
          <p:nvPr/>
        </p:nvGrpSpPr>
        <p:grpSpPr>
          <a:xfrm>
            <a:off x="8728809" y="3685014"/>
            <a:ext cx="378149" cy="378149"/>
            <a:chOff x="0" y="0"/>
            <a:chExt cx="812800" cy="812800"/>
          </a:xfrm>
        </p:grpSpPr>
        <p:sp>
          <p:nvSpPr>
            <p:cNvPr id="335" name="Freeform 3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36" name="TextBox 3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7" name="AutoShape 337"/>
          <p:cNvSpPr/>
          <p:nvPr/>
        </p:nvSpPr>
        <p:spPr>
          <a:xfrm>
            <a:off x="7433911" y="3227857"/>
            <a:ext cx="1061843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8" name="TextBox 338"/>
          <p:cNvSpPr txBox="1"/>
          <p:nvPr/>
        </p:nvSpPr>
        <p:spPr>
          <a:xfrm>
            <a:off x="-2974586" y="5813788"/>
            <a:ext cx="4087571" cy="22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2"/>
              </a:lnSpc>
              <a:spcBef>
                <a:spcPct val="0"/>
              </a:spcBef>
            </a:pPr>
            <a:r>
              <a:rPr lang="en-US" sz="1323">
                <a:solidFill>
                  <a:srgbClr val="000000"/>
                </a:solidFill>
                <a:latin typeface="Canva Sans"/>
              </a:rPr>
              <a:t>a</a:t>
            </a:r>
          </a:p>
        </p:txBody>
      </p:sp>
      <p:sp>
        <p:nvSpPr>
          <p:cNvPr id="339" name="AutoShape 339"/>
          <p:cNvSpPr/>
          <p:nvPr/>
        </p:nvSpPr>
        <p:spPr>
          <a:xfrm flipH="1" flipV="1">
            <a:off x="1011547" y="5515059"/>
            <a:ext cx="7380809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0" name="AutoShape 340"/>
          <p:cNvSpPr/>
          <p:nvPr/>
        </p:nvSpPr>
        <p:spPr>
          <a:xfrm>
            <a:off x="984756" y="5472928"/>
            <a:ext cx="0" cy="1100588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41" name="AutoShape 341"/>
          <p:cNvSpPr/>
          <p:nvPr/>
        </p:nvSpPr>
        <p:spPr>
          <a:xfrm>
            <a:off x="8064304" y="5515790"/>
            <a:ext cx="954546" cy="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00">
            <a:extLst>
              <a:ext uri="{FF2B5EF4-FFF2-40B4-BE49-F238E27FC236}">
                <a16:creationId xmlns:a16="http://schemas.microsoft.com/office/drawing/2014/main" id="{D2835518-FD69-4CC3-A5C0-75A374526E92}"/>
              </a:ext>
            </a:extLst>
          </p:cNvPr>
          <p:cNvSpPr/>
          <p:nvPr/>
        </p:nvSpPr>
        <p:spPr>
          <a:xfrm flipV="1">
            <a:off x="7315200" y="2247900"/>
            <a:ext cx="1258439" cy="20025"/>
          </a:xfrm>
          <a:prstGeom prst="line">
            <a:avLst/>
          </a:prstGeom>
          <a:ln w="7620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301">
            <a:extLst>
              <a:ext uri="{FF2B5EF4-FFF2-40B4-BE49-F238E27FC236}">
                <a16:creationId xmlns:a16="http://schemas.microsoft.com/office/drawing/2014/main" id="{05A57C80-133A-42CD-B773-F0598626814E}"/>
              </a:ext>
            </a:extLst>
          </p:cNvPr>
          <p:cNvGrpSpPr/>
          <p:nvPr/>
        </p:nvGrpSpPr>
        <p:grpSpPr>
          <a:xfrm>
            <a:off x="6726289" y="880734"/>
            <a:ext cx="589701" cy="2430201"/>
            <a:chOff x="0" y="0"/>
            <a:chExt cx="279714" cy="1152721"/>
          </a:xfrm>
        </p:grpSpPr>
        <p:sp>
          <p:nvSpPr>
            <p:cNvPr id="12" name="Freeform 302">
              <a:extLst>
                <a:ext uri="{FF2B5EF4-FFF2-40B4-BE49-F238E27FC236}">
                  <a16:creationId xmlns:a16="http://schemas.microsoft.com/office/drawing/2014/main" id="{69B27CD8-3996-4816-B54F-E4B5667980B8}"/>
                </a:ext>
              </a:extLst>
            </p:cNvPr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3" name="TextBox 303">
              <a:extLst>
                <a:ext uri="{FF2B5EF4-FFF2-40B4-BE49-F238E27FC236}">
                  <a16:creationId xmlns:a16="http://schemas.microsoft.com/office/drawing/2014/main" id="{9D15C436-36BB-461D-AD2D-5AC5ED55EBA0}"/>
                </a:ext>
              </a:extLst>
            </p:cNvPr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304">
            <a:extLst>
              <a:ext uri="{FF2B5EF4-FFF2-40B4-BE49-F238E27FC236}">
                <a16:creationId xmlns:a16="http://schemas.microsoft.com/office/drawing/2014/main" id="{1D756B25-57DB-4F1D-97CD-CB42A8A4A50E}"/>
              </a:ext>
            </a:extLst>
          </p:cNvPr>
          <p:cNvGrpSpPr/>
          <p:nvPr/>
        </p:nvGrpSpPr>
        <p:grpSpPr>
          <a:xfrm>
            <a:off x="6832065" y="1026176"/>
            <a:ext cx="378149" cy="378149"/>
            <a:chOff x="0" y="0"/>
            <a:chExt cx="812800" cy="812800"/>
          </a:xfrm>
        </p:grpSpPr>
        <p:sp>
          <p:nvSpPr>
            <p:cNvPr id="15" name="Freeform 305">
              <a:extLst>
                <a:ext uri="{FF2B5EF4-FFF2-40B4-BE49-F238E27FC236}">
                  <a16:creationId xmlns:a16="http://schemas.microsoft.com/office/drawing/2014/main" id="{035E0EBD-E47B-4418-ADC9-97ED63002A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6" name="TextBox 306">
              <a:extLst>
                <a:ext uri="{FF2B5EF4-FFF2-40B4-BE49-F238E27FC236}">
                  <a16:creationId xmlns:a16="http://schemas.microsoft.com/office/drawing/2014/main" id="{257C2CBE-0B89-48FE-8B11-A7269531C7B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307">
            <a:extLst>
              <a:ext uri="{FF2B5EF4-FFF2-40B4-BE49-F238E27FC236}">
                <a16:creationId xmlns:a16="http://schemas.microsoft.com/office/drawing/2014/main" id="{16A455C5-73AE-4BF9-82F9-C6DF53FB6313}"/>
              </a:ext>
            </a:extLst>
          </p:cNvPr>
          <p:cNvGrpSpPr/>
          <p:nvPr/>
        </p:nvGrpSpPr>
        <p:grpSpPr>
          <a:xfrm>
            <a:off x="6832065" y="2219791"/>
            <a:ext cx="378149" cy="378149"/>
            <a:chOff x="0" y="0"/>
            <a:chExt cx="812800" cy="812800"/>
          </a:xfrm>
        </p:grpSpPr>
        <p:sp>
          <p:nvSpPr>
            <p:cNvPr id="18" name="Freeform 308">
              <a:extLst>
                <a:ext uri="{FF2B5EF4-FFF2-40B4-BE49-F238E27FC236}">
                  <a16:creationId xmlns:a16="http://schemas.microsoft.com/office/drawing/2014/main" id="{090115FF-4C05-45B0-AE5C-07B09AF18A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9" name="TextBox 309">
              <a:extLst>
                <a:ext uri="{FF2B5EF4-FFF2-40B4-BE49-F238E27FC236}">
                  <a16:creationId xmlns:a16="http://schemas.microsoft.com/office/drawing/2014/main" id="{424B2AF6-A693-4250-98E8-79A2AEDC20F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310">
            <a:extLst>
              <a:ext uri="{FF2B5EF4-FFF2-40B4-BE49-F238E27FC236}">
                <a16:creationId xmlns:a16="http://schemas.microsoft.com/office/drawing/2014/main" id="{BABE1E57-37C6-4976-87A8-97C2B12515FE}"/>
              </a:ext>
            </a:extLst>
          </p:cNvPr>
          <p:cNvGrpSpPr/>
          <p:nvPr/>
        </p:nvGrpSpPr>
        <p:grpSpPr>
          <a:xfrm>
            <a:off x="6832065" y="1668103"/>
            <a:ext cx="378149" cy="378149"/>
            <a:chOff x="0" y="0"/>
            <a:chExt cx="812800" cy="812800"/>
          </a:xfrm>
        </p:grpSpPr>
        <p:sp>
          <p:nvSpPr>
            <p:cNvPr id="21" name="Freeform 311">
              <a:extLst>
                <a:ext uri="{FF2B5EF4-FFF2-40B4-BE49-F238E27FC236}">
                  <a16:creationId xmlns:a16="http://schemas.microsoft.com/office/drawing/2014/main" id="{C8C8429C-2A30-4C71-8EFE-FB5CC10C2D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22" name="TextBox 312">
              <a:extLst>
                <a:ext uri="{FF2B5EF4-FFF2-40B4-BE49-F238E27FC236}">
                  <a16:creationId xmlns:a16="http://schemas.microsoft.com/office/drawing/2014/main" id="{6A2BFFEC-A941-4833-BA64-F27E7189B40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313">
            <a:extLst>
              <a:ext uri="{FF2B5EF4-FFF2-40B4-BE49-F238E27FC236}">
                <a16:creationId xmlns:a16="http://schemas.microsoft.com/office/drawing/2014/main" id="{BBB65BEE-40E4-49A7-97AC-1F49D6B66DAD}"/>
              </a:ext>
            </a:extLst>
          </p:cNvPr>
          <p:cNvGrpSpPr/>
          <p:nvPr/>
        </p:nvGrpSpPr>
        <p:grpSpPr>
          <a:xfrm>
            <a:off x="6832065" y="2771478"/>
            <a:ext cx="378149" cy="378149"/>
            <a:chOff x="0" y="0"/>
            <a:chExt cx="812800" cy="812800"/>
          </a:xfrm>
        </p:grpSpPr>
        <p:sp>
          <p:nvSpPr>
            <p:cNvPr id="24" name="Freeform 314">
              <a:extLst>
                <a:ext uri="{FF2B5EF4-FFF2-40B4-BE49-F238E27FC236}">
                  <a16:creationId xmlns:a16="http://schemas.microsoft.com/office/drawing/2014/main" id="{976354A5-8238-436E-AFD9-2E2083E8B0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5" name="TextBox 315">
              <a:extLst>
                <a:ext uri="{FF2B5EF4-FFF2-40B4-BE49-F238E27FC236}">
                  <a16:creationId xmlns:a16="http://schemas.microsoft.com/office/drawing/2014/main" id="{85D8627D-DFBF-45D3-9691-5EA4907E42C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AutoShape 316">
            <a:extLst>
              <a:ext uri="{FF2B5EF4-FFF2-40B4-BE49-F238E27FC236}">
                <a16:creationId xmlns:a16="http://schemas.microsoft.com/office/drawing/2014/main" id="{022A45DE-8995-404B-AE9E-8AFC453BF30B}"/>
              </a:ext>
            </a:extLst>
          </p:cNvPr>
          <p:cNvSpPr/>
          <p:nvPr/>
        </p:nvSpPr>
        <p:spPr>
          <a:xfrm>
            <a:off x="5537168" y="2314321"/>
            <a:ext cx="1061843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7" name="Group 317">
            <a:extLst>
              <a:ext uri="{FF2B5EF4-FFF2-40B4-BE49-F238E27FC236}">
                <a16:creationId xmlns:a16="http://schemas.microsoft.com/office/drawing/2014/main" id="{C29C5F05-C7B1-45E0-A258-4EEC148806F5}"/>
              </a:ext>
            </a:extLst>
          </p:cNvPr>
          <p:cNvGrpSpPr/>
          <p:nvPr/>
        </p:nvGrpSpPr>
        <p:grpSpPr>
          <a:xfrm>
            <a:off x="8552598" y="1200171"/>
            <a:ext cx="2317059" cy="2456476"/>
            <a:chOff x="0" y="0"/>
            <a:chExt cx="1234588" cy="1308873"/>
          </a:xfrm>
        </p:grpSpPr>
        <p:sp>
          <p:nvSpPr>
            <p:cNvPr id="28" name="Freeform 318">
              <a:extLst>
                <a:ext uri="{FF2B5EF4-FFF2-40B4-BE49-F238E27FC236}">
                  <a16:creationId xmlns:a16="http://schemas.microsoft.com/office/drawing/2014/main" id="{4E1E5AE8-2186-4C30-ACF9-92CDD17C11BE}"/>
                </a:ext>
              </a:extLst>
            </p:cNvPr>
            <p:cNvSpPr/>
            <p:nvPr/>
          </p:nvSpPr>
          <p:spPr>
            <a:xfrm>
              <a:off x="0" y="0"/>
              <a:ext cx="1234588" cy="1308873"/>
            </a:xfrm>
            <a:custGeom>
              <a:avLst/>
              <a:gdLst/>
              <a:ahLst/>
              <a:cxnLst/>
              <a:rect l="l" t="t" r="r" b="b"/>
              <a:pathLst>
                <a:path w="1234588" h="1308873">
                  <a:moveTo>
                    <a:pt x="617294" y="0"/>
                  </a:moveTo>
                  <a:cubicBezTo>
                    <a:pt x="276372" y="0"/>
                    <a:pt x="0" y="293001"/>
                    <a:pt x="0" y="654437"/>
                  </a:cubicBezTo>
                  <a:cubicBezTo>
                    <a:pt x="0" y="1015872"/>
                    <a:pt x="276372" y="1308873"/>
                    <a:pt x="617294" y="1308873"/>
                  </a:cubicBezTo>
                  <a:cubicBezTo>
                    <a:pt x="958216" y="1308873"/>
                    <a:pt x="1234588" y="1015872"/>
                    <a:pt x="1234588" y="654437"/>
                  </a:cubicBezTo>
                  <a:cubicBezTo>
                    <a:pt x="1234588" y="293001"/>
                    <a:pt x="958216" y="0"/>
                    <a:pt x="617294" y="0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9" name="TextBox 319">
              <a:extLst>
                <a:ext uri="{FF2B5EF4-FFF2-40B4-BE49-F238E27FC236}">
                  <a16:creationId xmlns:a16="http://schemas.microsoft.com/office/drawing/2014/main" id="{39DAFC3D-C444-4543-8499-8FD495140788}"/>
                </a:ext>
              </a:extLst>
            </p:cNvPr>
            <p:cNvSpPr txBox="1"/>
            <p:nvPr/>
          </p:nvSpPr>
          <p:spPr>
            <a:xfrm>
              <a:off x="115743" y="84607"/>
              <a:ext cx="1003103" cy="1101560"/>
            </a:xfrm>
            <a:prstGeom prst="rect">
              <a:avLst/>
            </a:prstGeom>
          </p:spPr>
          <p:txBody>
            <a:bodyPr lIns="41934" tIns="41934" rIns="41934" bIns="41934" rtlCol="0" anchor="ctr"/>
            <a:lstStyle/>
            <a:p>
              <a:pPr algn="ctr">
                <a:lnSpc>
                  <a:spcPts val="3058"/>
                </a:lnSpc>
              </a:pPr>
              <a:r>
                <a:rPr lang="en-US" sz="2184">
                  <a:solidFill>
                    <a:srgbClr val="000000"/>
                  </a:solidFill>
                  <a:latin typeface="Canva Sans Bold"/>
                </a:rPr>
                <a:t>Coal Mixture Composition</a:t>
              </a: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C58961B-0CF0-4544-9A85-37E95DC41834}"/>
              </a:ext>
            </a:extLst>
          </p:cNvPr>
          <p:cNvSpPr txBox="1"/>
          <p:nvPr/>
        </p:nvSpPr>
        <p:spPr>
          <a:xfrm>
            <a:off x="4111781" y="1894060"/>
            <a:ext cx="1425386" cy="990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2"/>
              </a:lnSpc>
              <a:spcBef>
                <a:spcPct val="0"/>
              </a:spcBef>
            </a:pPr>
            <a:r>
              <a:rPr lang="en-US" sz="1866" dirty="0">
                <a:solidFill>
                  <a:srgbClr val="000000"/>
                </a:solidFill>
                <a:latin typeface="Canva Sans Bold"/>
              </a:rPr>
              <a:t>Coal % from different sources</a:t>
            </a:r>
          </a:p>
        </p:txBody>
      </p:sp>
      <p:grpSp>
        <p:nvGrpSpPr>
          <p:cNvPr id="31" name="Group 322">
            <a:extLst>
              <a:ext uri="{FF2B5EF4-FFF2-40B4-BE49-F238E27FC236}">
                <a16:creationId xmlns:a16="http://schemas.microsoft.com/office/drawing/2014/main" id="{52057EF9-A7C0-45B6-B5B6-FE4307F3C05C}"/>
              </a:ext>
            </a:extLst>
          </p:cNvPr>
          <p:cNvGrpSpPr/>
          <p:nvPr/>
        </p:nvGrpSpPr>
        <p:grpSpPr>
          <a:xfrm>
            <a:off x="12048384" y="796642"/>
            <a:ext cx="589701" cy="2430201"/>
            <a:chOff x="0" y="0"/>
            <a:chExt cx="279714" cy="1152721"/>
          </a:xfrm>
        </p:grpSpPr>
        <p:sp>
          <p:nvSpPr>
            <p:cNvPr id="32" name="Freeform 323">
              <a:extLst>
                <a:ext uri="{FF2B5EF4-FFF2-40B4-BE49-F238E27FC236}">
                  <a16:creationId xmlns:a16="http://schemas.microsoft.com/office/drawing/2014/main" id="{CC52F30F-BAC5-4D35-ABEA-FA2AABDAAE34}"/>
                </a:ext>
              </a:extLst>
            </p:cNvPr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3" name="TextBox 324">
              <a:extLst>
                <a:ext uri="{FF2B5EF4-FFF2-40B4-BE49-F238E27FC236}">
                  <a16:creationId xmlns:a16="http://schemas.microsoft.com/office/drawing/2014/main" id="{EFF3AF01-5126-4C65-BB97-6AE0DAEE65AA}"/>
                </a:ext>
              </a:extLst>
            </p:cNvPr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25">
            <a:extLst>
              <a:ext uri="{FF2B5EF4-FFF2-40B4-BE49-F238E27FC236}">
                <a16:creationId xmlns:a16="http://schemas.microsoft.com/office/drawing/2014/main" id="{A75440E4-3043-4F5D-9EAD-42AF66A455D9}"/>
              </a:ext>
            </a:extLst>
          </p:cNvPr>
          <p:cNvGrpSpPr/>
          <p:nvPr/>
        </p:nvGrpSpPr>
        <p:grpSpPr>
          <a:xfrm>
            <a:off x="12154160" y="942084"/>
            <a:ext cx="378149" cy="378149"/>
            <a:chOff x="0" y="0"/>
            <a:chExt cx="812800" cy="812800"/>
          </a:xfrm>
        </p:grpSpPr>
        <p:sp>
          <p:nvSpPr>
            <p:cNvPr id="35" name="Freeform 326">
              <a:extLst>
                <a:ext uri="{FF2B5EF4-FFF2-40B4-BE49-F238E27FC236}">
                  <a16:creationId xmlns:a16="http://schemas.microsoft.com/office/drawing/2014/main" id="{2A6D209B-1906-40C3-BA9E-0DDBBDCAF01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36" name="TextBox 327">
              <a:extLst>
                <a:ext uri="{FF2B5EF4-FFF2-40B4-BE49-F238E27FC236}">
                  <a16:creationId xmlns:a16="http://schemas.microsoft.com/office/drawing/2014/main" id="{0D4F3276-469D-4DCE-A05B-9880F882ECB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28">
            <a:extLst>
              <a:ext uri="{FF2B5EF4-FFF2-40B4-BE49-F238E27FC236}">
                <a16:creationId xmlns:a16="http://schemas.microsoft.com/office/drawing/2014/main" id="{E3A7ED21-10FB-4F54-AC92-E151A43F2675}"/>
              </a:ext>
            </a:extLst>
          </p:cNvPr>
          <p:cNvGrpSpPr/>
          <p:nvPr/>
        </p:nvGrpSpPr>
        <p:grpSpPr>
          <a:xfrm>
            <a:off x="12154160" y="2135699"/>
            <a:ext cx="378149" cy="378149"/>
            <a:chOff x="0" y="0"/>
            <a:chExt cx="812800" cy="812800"/>
          </a:xfrm>
        </p:grpSpPr>
        <p:sp>
          <p:nvSpPr>
            <p:cNvPr id="38" name="Freeform 329">
              <a:extLst>
                <a:ext uri="{FF2B5EF4-FFF2-40B4-BE49-F238E27FC236}">
                  <a16:creationId xmlns:a16="http://schemas.microsoft.com/office/drawing/2014/main" id="{A217DFAD-7D6E-4B76-986C-6E718AE09E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9" name="TextBox 330">
              <a:extLst>
                <a:ext uri="{FF2B5EF4-FFF2-40B4-BE49-F238E27FC236}">
                  <a16:creationId xmlns:a16="http://schemas.microsoft.com/office/drawing/2014/main" id="{64E16C6D-4E68-4066-A856-193ACEB850E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331">
            <a:extLst>
              <a:ext uri="{FF2B5EF4-FFF2-40B4-BE49-F238E27FC236}">
                <a16:creationId xmlns:a16="http://schemas.microsoft.com/office/drawing/2014/main" id="{48870895-74D7-433A-AB94-95E361A226D0}"/>
              </a:ext>
            </a:extLst>
          </p:cNvPr>
          <p:cNvGrpSpPr/>
          <p:nvPr/>
        </p:nvGrpSpPr>
        <p:grpSpPr>
          <a:xfrm>
            <a:off x="12154160" y="1584011"/>
            <a:ext cx="378149" cy="378149"/>
            <a:chOff x="0" y="0"/>
            <a:chExt cx="812800" cy="812800"/>
          </a:xfrm>
        </p:grpSpPr>
        <p:sp>
          <p:nvSpPr>
            <p:cNvPr id="41" name="Freeform 332">
              <a:extLst>
                <a:ext uri="{FF2B5EF4-FFF2-40B4-BE49-F238E27FC236}">
                  <a16:creationId xmlns:a16="http://schemas.microsoft.com/office/drawing/2014/main" id="{68F8E1CB-F2FB-4D81-9FE7-4EC7088E9A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42" name="TextBox 333">
              <a:extLst>
                <a:ext uri="{FF2B5EF4-FFF2-40B4-BE49-F238E27FC236}">
                  <a16:creationId xmlns:a16="http://schemas.microsoft.com/office/drawing/2014/main" id="{7BF781C6-107A-4B64-A6F4-B41DA3DE91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334">
            <a:extLst>
              <a:ext uri="{FF2B5EF4-FFF2-40B4-BE49-F238E27FC236}">
                <a16:creationId xmlns:a16="http://schemas.microsoft.com/office/drawing/2014/main" id="{EE19F6D7-6FDA-499D-9FC1-564F0DA3B594}"/>
              </a:ext>
            </a:extLst>
          </p:cNvPr>
          <p:cNvGrpSpPr/>
          <p:nvPr/>
        </p:nvGrpSpPr>
        <p:grpSpPr>
          <a:xfrm>
            <a:off x="12154160" y="2687386"/>
            <a:ext cx="378149" cy="378149"/>
            <a:chOff x="0" y="0"/>
            <a:chExt cx="812800" cy="812800"/>
          </a:xfrm>
        </p:grpSpPr>
        <p:sp>
          <p:nvSpPr>
            <p:cNvPr id="44" name="Freeform 335">
              <a:extLst>
                <a:ext uri="{FF2B5EF4-FFF2-40B4-BE49-F238E27FC236}">
                  <a16:creationId xmlns:a16="http://schemas.microsoft.com/office/drawing/2014/main" id="{27F30050-E49A-42ED-8488-EC466F71DE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5" name="TextBox 336">
              <a:extLst>
                <a:ext uri="{FF2B5EF4-FFF2-40B4-BE49-F238E27FC236}">
                  <a16:creationId xmlns:a16="http://schemas.microsoft.com/office/drawing/2014/main" id="{C1807219-237E-4283-B38D-4C0E7BA023C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AutoShape 337">
            <a:extLst>
              <a:ext uri="{FF2B5EF4-FFF2-40B4-BE49-F238E27FC236}">
                <a16:creationId xmlns:a16="http://schemas.microsoft.com/office/drawing/2014/main" id="{316D39E2-B486-45DD-A9AA-92A61A774596}"/>
              </a:ext>
            </a:extLst>
          </p:cNvPr>
          <p:cNvSpPr/>
          <p:nvPr/>
        </p:nvSpPr>
        <p:spPr>
          <a:xfrm>
            <a:off x="10859262" y="2230229"/>
            <a:ext cx="1061843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0727F-6261-86BF-9B8D-DDC7AA2B5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4582" y="3266493"/>
            <a:ext cx="3790057" cy="1371277"/>
          </a:xfrm>
          <a:prstGeom prst="rect">
            <a:avLst/>
          </a:prstGeom>
        </p:spPr>
      </p:pic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60F3621E-8D42-6821-3C12-DD5B454A4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9998" y="5445977"/>
            <a:ext cx="124396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4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>
            <a:extLst>
              <a:ext uri="{FF2B5EF4-FFF2-40B4-BE49-F238E27FC236}">
                <a16:creationId xmlns:a16="http://schemas.microsoft.com/office/drawing/2014/main" id="{F84A4E85-D689-4608-9533-42F7EBE1CBC7}"/>
              </a:ext>
            </a:extLst>
          </p:cNvPr>
          <p:cNvSpPr/>
          <p:nvPr/>
        </p:nvSpPr>
        <p:spPr>
          <a:xfrm>
            <a:off x="8917883" y="4221515"/>
            <a:ext cx="0" cy="1219575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17">
            <a:extLst>
              <a:ext uri="{FF2B5EF4-FFF2-40B4-BE49-F238E27FC236}">
                <a16:creationId xmlns:a16="http://schemas.microsoft.com/office/drawing/2014/main" id="{84C797E7-4C06-4872-85C8-5C72AF2F1B41}"/>
              </a:ext>
            </a:extLst>
          </p:cNvPr>
          <p:cNvGrpSpPr/>
          <p:nvPr/>
        </p:nvGrpSpPr>
        <p:grpSpPr>
          <a:xfrm>
            <a:off x="5127247" y="2197799"/>
            <a:ext cx="2317059" cy="2456476"/>
            <a:chOff x="0" y="0"/>
            <a:chExt cx="1234588" cy="1308873"/>
          </a:xfrm>
        </p:grpSpPr>
        <p:sp>
          <p:nvSpPr>
            <p:cNvPr id="4" name="Freeform 318">
              <a:extLst>
                <a:ext uri="{FF2B5EF4-FFF2-40B4-BE49-F238E27FC236}">
                  <a16:creationId xmlns:a16="http://schemas.microsoft.com/office/drawing/2014/main" id="{1F95CDCE-AD94-4BBD-8B70-7E3674696ABE}"/>
                </a:ext>
              </a:extLst>
            </p:cNvPr>
            <p:cNvSpPr/>
            <p:nvPr/>
          </p:nvSpPr>
          <p:spPr>
            <a:xfrm>
              <a:off x="0" y="0"/>
              <a:ext cx="1234588" cy="1308873"/>
            </a:xfrm>
            <a:custGeom>
              <a:avLst/>
              <a:gdLst/>
              <a:ahLst/>
              <a:cxnLst/>
              <a:rect l="l" t="t" r="r" b="b"/>
              <a:pathLst>
                <a:path w="1234588" h="1308873">
                  <a:moveTo>
                    <a:pt x="617294" y="0"/>
                  </a:moveTo>
                  <a:cubicBezTo>
                    <a:pt x="276372" y="0"/>
                    <a:pt x="0" y="293001"/>
                    <a:pt x="0" y="654437"/>
                  </a:cubicBezTo>
                  <a:cubicBezTo>
                    <a:pt x="0" y="1015872"/>
                    <a:pt x="276372" y="1308873"/>
                    <a:pt x="617294" y="1308873"/>
                  </a:cubicBezTo>
                  <a:cubicBezTo>
                    <a:pt x="958216" y="1308873"/>
                    <a:pt x="1234588" y="1015872"/>
                    <a:pt x="1234588" y="654437"/>
                  </a:cubicBezTo>
                  <a:cubicBezTo>
                    <a:pt x="1234588" y="293001"/>
                    <a:pt x="958216" y="0"/>
                    <a:pt x="617294" y="0"/>
                  </a:cubicBez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5" name="TextBox 319">
              <a:extLst>
                <a:ext uri="{FF2B5EF4-FFF2-40B4-BE49-F238E27FC236}">
                  <a16:creationId xmlns:a16="http://schemas.microsoft.com/office/drawing/2014/main" id="{95AA2555-C0BC-476B-BC73-3B2455203C2F}"/>
                </a:ext>
              </a:extLst>
            </p:cNvPr>
            <p:cNvSpPr txBox="1"/>
            <p:nvPr/>
          </p:nvSpPr>
          <p:spPr>
            <a:xfrm>
              <a:off x="115743" y="84607"/>
              <a:ext cx="1003103" cy="1101560"/>
            </a:xfrm>
            <a:prstGeom prst="rect">
              <a:avLst/>
            </a:prstGeom>
          </p:spPr>
          <p:txBody>
            <a:bodyPr lIns="41934" tIns="41934" rIns="41934" bIns="41934" rtlCol="0" anchor="ctr"/>
            <a:lstStyle/>
            <a:p>
              <a:pPr algn="ctr">
                <a:lnSpc>
                  <a:spcPts val="3058"/>
                </a:lnSpc>
              </a:pPr>
              <a:r>
                <a:rPr lang="en-US" sz="2184" dirty="0">
                  <a:solidFill>
                    <a:srgbClr val="000000"/>
                  </a:solidFill>
                  <a:latin typeface="Canva Sans Bold"/>
                </a:rPr>
                <a:t>Coal Mixture Composition</a:t>
              </a:r>
            </a:p>
          </p:txBody>
        </p:sp>
      </p:grpSp>
      <p:grpSp>
        <p:nvGrpSpPr>
          <p:cNvPr id="6" name="Group 322">
            <a:extLst>
              <a:ext uri="{FF2B5EF4-FFF2-40B4-BE49-F238E27FC236}">
                <a16:creationId xmlns:a16="http://schemas.microsoft.com/office/drawing/2014/main" id="{4DC4868C-FAE3-47F5-BC1B-A6E7D0B0D51D}"/>
              </a:ext>
            </a:extLst>
          </p:cNvPr>
          <p:cNvGrpSpPr/>
          <p:nvPr/>
        </p:nvGrpSpPr>
        <p:grpSpPr>
          <a:xfrm>
            <a:off x="8623033" y="1794270"/>
            <a:ext cx="589701" cy="2430201"/>
            <a:chOff x="0" y="0"/>
            <a:chExt cx="279714" cy="1152721"/>
          </a:xfrm>
        </p:grpSpPr>
        <p:sp>
          <p:nvSpPr>
            <p:cNvPr id="7" name="Freeform 323">
              <a:extLst>
                <a:ext uri="{FF2B5EF4-FFF2-40B4-BE49-F238E27FC236}">
                  <a16:creationId xmlns:a16="http://schemas.microsoft.com/office/drawing/2014/main" id="{1D570B50-55ED-43F8-AC88-46695BEE0156}"/>
                </a:ext>
              </a:extLst>
            </p:cNvPr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8" name="TextBox 324">
              <a:extLst>
                <a:ext uri="{FF2B5EF4-FFF2-40B4-BE49-F238E27FC236}">
                  <a16:creationId xmlns:a16="http://schemas.microsoft.com/office/drawing/2014/main" id="{E7A7E943-4660-483F-B6BD-6A918987E1BA}"/>
                </a:ext>
              </a:extLst>
            </p:cNvPr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325">
            <a:extLst>
              <a:ext uri="{FF2B5EF4-FFF2-40B4-BE49-F238E27FC236}">
                <a16:creationId xmlns:a16="http://schemas.microsoft.com/office/drawing/2014/main" id="{EE75799E-7C52-451B-8308-3CC015DCA1E6}"/>
              </a:ext>
            </a:extLst>
          </p:cNvPr>
          <p:cNvGrpSpPr/>
          <p:nvPr/>
        </p:nvGrpSpPr>
        <p:grpSpPr>
          <a:xfrm>
            <a:off x="8728809" y="1939712"/>
            <a:ext cx="378149" cy="378149"/>
            <a:chOff x="0" y="0"/>
            <a:chExt cx="812800" cy="812800"/>
          </a:xfrm>
        </p:grpSpPr>
        <p:sp>
          <p:nvSpPr>
            <p:cNvPr id="10" name="Freeform 326">
              <a:extLst>
                <a:ext uri="{FF2B5EF4-FFF2-40B4-BE49-F238E27FC236}">
                  <a16:creationId xmlns:a16="http://schemas.microsoft.com/office/drawing/2014/main" id="{7CA3C0BB-CE81-4855-B46B-D55B3363E6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1" name="TextBox 327">
              <a:extLst>
                <a:ext uri="{FF2B5EF4-FFF2-40B4-BE49-F238E27FC236}">
                  <a16:creationId xmlns:a16="http://schemas.microsoft.com/office/drawing/2014/main" id="{026F7355-0ADD-4648-9A4A-BB88E70232D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328">
            <a:extLst>
              <a:ext uri="{FF2B5EF4-FFF2-40B4-BE49-F238E27FC236}">
                <a16:creationId xmlns:a16="http://schemas.microsoft.com/office/drawing/2014/main" id="{8199F409-8055-4E37-89CC-44C082778B25}"/>
              </a:ext>
            </a:extLst>
          </p:cNvPr>
          <p:cNvGrpSpPr/>
          <p:nvPr/>
        </p:nvGrpSpPr>
        <p:grpSpPr>
          <a:xfrm>
            <a:off x="8728809" y="3133327"/>
            <a:ext cx="378149" cy="378149"/>
            <a:chOff x="0" y="0"/>
            <a:chExt cx="812800" cy="812800"/>
          </a:xfrm>
        </p:grpSpPr>
        <p:sp>
          <p:nvSpPr>
            <p:cNvPr id="13" name="Freeform 329">
              <a:extLst>
                <a:ext uri="{FF2B5EF4-FFF2-40B4-BE49-F238E27FC236}">
                  <a16:creationId xmlns:a16="http://schemas.microsoft.com/office/drawing/2014/main" id="{E477A962-24E4-4C1D-88B5-D3B3571E09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4" name="TextBox 330">
              <a:extLst>
                <a:ext uri="{FF2B5EF4-FFF2-40B4-BE49-F238E27FC236}">
                  <a16:creationId xmlns:a16="http://schemas.microsoft.com/office/drawing/2014/main" id="{906238CD-B675-4B89-A595-3E75C6519AD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331">
            <a:extLst>
              <a:ext uri="{FF2B5EF4-FFF2-40B4-BE49-F238E27FC236}">
                <a16:creationId xmlns:a16="http://schemas.microsoft.com/office/drawing/2014/main" id="{39B8C31C-39E0-4CC0-8790-605D079885C3}"/>
              </a:ext>
            </a:extLst>
          </p:cNvPr>
          <p:cNvGrpSpPr/>
          <p:nvPr/>
        </p:nvGrpSpPr>
        <p:grpSpPr>
          <a:xfrm>
            <a:off x="8728809" y="2581639"/>
            <a:ext cx="378149" cy="378149"/>
            <a:chOff x="0" y="0"/>
            <a:chExt cx="812800" cy="812800"/>
          </a:xfrm>
        </p:grpSpPr>
        <p:sp>
          <p:nvSpPr>
            <p:cNvPr id="16" name="Freeform 332">
              <a:extLst>
                <a:ext uri="{FF2B5EF4-FFF2-40B4-BE49-F238E27FC236}">
                  <a16:creationId xmlns:a16="http://schemas.microsoft.com/office/drawing/2014/main" id="{ABAA970A-FF87-428F-BF0D-EA02062AF5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17" name="TextBox 333">
              <a:extLst>
                <a:ext uri="{FF2B5EF4-FFF2-40B4-BE49-F238E27FC236}">
                  <a16:creationId xmlns:a16="http://schemas.microsoft.com/office/drawing/2014/main" id="{B10A7D88-4AD0-4971-9FCC-AE1E4B134E8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334">
            <a:extLst>
              <a:ext uri="{FF2B5EF4-FFF2-40B4-BE49-F238E27FC236}">
                <a16:creationId xmlns:a16="http://schemas.microsoft.com/office/drawing/2014/main" id="{2A428B3E-E033-40BE-A51E-E25E2CD05044}"/>
              </a:ext>
            </a:extLst>
          </p:cNvPr>
          <p:cNvGrpSpPr/>
          <p:nvPr/>
        </p:nvGrpSpPr>
        <p:grpSpPr>
          <a:xfrm>
            <a:off x="8728809" y="3685014"/>
            <a:ext cx="378149" cy="378149"/>
            <a:chOff x="0" y="0"/>
            <a:chExt cx="812800" cy="812800"/>
          </a:xfrm>
        </p:grpSpPr>
        <p:sp>
          <p:nvSpPr>
            <p:cNvPr id="19" name="Freeform 335">
              <a:extLst>
                <a:ext uri="{FF2B5EF4-FFF2-40B4-BE49-F238E27FC236}">
                  <a16:creationId xmlns:a16="http://schemas.microsoft.com/office/drawing/2014/main" id="{C63EFCA4-3EB0-497A-ADBB-04154AD326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0" name="TextBox 336">
              <a:extLst>
                <a:ext uri="{FF2B5EF4-FFF2-40B4-BE49-F238E27FC236}">
                  <a16:creationId xmlns:a16="http://schemas.microsoft.com/office/drawing/2014/main" id="{B4279F22-21E1-4939-B7BB-0132392F5EC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8207" tIns="28207" rIns="28207" bIns="28207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AutoShape 337">
            <a:extLst>
              <a:ext uri="{FF2B5EF4-FFF2-40B4-BE49-F238E27FC236}">
                <a16:creationId xmlns:a16="http://schemas.microsoft.com/office/drawing/2014/main" id="{DDDDE121-8C2F-4C6E-8D97-116B995D46EB}"/>
              </a:ext>
            </a:extLst>
          </p:cNvPr>
          <p:cNvSpPr/>
          <p:nvPr/>
        </p:nvSpPr>
        <p:spPr>
          <a:xfrm>
            <a:off x="7433911" y="3227857"/>
            <a:ext cx="1061843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341">
            <a:extLst>
              <a:ext uri="{FF2B5EF4-FFF2-40B4-BE49-F238E27FC236}">
                <a16:creationId xmlns:a16="http://schemas.microsoft.com/office/drawing/2014/main" id="{543C9708-DAC6-48CC-8ED7-33B135DEA622}"/>
              </a:ext>
            </a:extLst>
          </p:cNvPr>
          <p:cNvSpPr/>
          <p:nvPr/>
        </p:nvSpPr>
        <p:spPr>
          <a:xfrm>
            <a:off x="8064304" y="5515790"/>
            <a:ext cx="954546" cy="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37">
            <a:extLst>
              <a:ext uri="{FF2B5EF4-FFF2-40B4-BE49-F238E27FC236}">
                <a16:creationId xmlns:a16="http://schemas.microsoft.com/office/drawing/2014/main" id="{E64CE60F-DE47-4888-B1FB-0315B46CB704}"/>
              </a:ext>
            </a:extLst>
          </p:cNvPr>
          <p:cNvGrpSpPr/>
          <p:nvPr/>
        </p:nvGrpSpPr>
        <p:grpSpPr>
          <a:xfrm>
            <a:off x="1739928" y="6459700"/>
            <a:ext cx="466283" cy="1921586"/>
            <a:chOff x="0" y="0"/>
            <a:chExt cx="279714" cy="1152721"/>
          </a:xfrm>
        </p:grpSpPr>
        <p:sp>
          <p:nvSpPr>
            <p:cNvPr id="24" name="Freeform 38">
              <a:extLst>
                <a:ext uri="{FF2B5EF4-FFF2-40B4-BE49-F238E27FC236}">
                  <a16:creationId xmlns:a16="http://schemas.microsoft.com/office/drawing/2014/main" id="{DE72D936-51CC-4C34-9128-D1C6EB507C9C}"/>
                </a:ext>
              </a:extLst>
            </p:cNvPr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5" name="TextBox 39">
              <a:extLst>
                <a:ext uri="{FF2B5EF4-FFF2-40B4-BE49-F238E27FC236}">
                  <a16:creationId xmlns:a16="http://schemas.microsoft.com/office/drawing/2014/main" id="{5D32AC47-80EF-48D6-B91E-B8EECB314C2B}"/>
                </a:ext>
              </a:extLst>
            </p:cNvPr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40">
            <a:extLst>
              <a:ext uri="{FF2B5EF4-FFF2-40B4-BE49-F238E27FC236}">
                <a16:creationId xmlns:a16="http://schemas.microsoft.com/office/drawing/2014/main" id="{6851014C-A22D-4ABB-BCE5-226F39872218}"/>
              </a:ext>
            </a:extLst>
          </p:cNvPr>
          <p:cNvGrpSpPr/>
          <p:nvPr/>
        </p:nvGrpSpPr>
        <p:grpSpPr>
          <a:xfrm>
            <a:off x="1823566" y="6574702"/>
            <a:ext cx="299006" cy="299006"/>
            <a:chOff x="0" y="0"/>
            <a:chExt cx="812800" cy="812800"/>
          </a:xfrm>
        </p:grpSpPr>
        <p:sp>
          <p:nvSpPr>
            <p:cNvPr id="27" name="Freeform 41">
              <a:extLst>
                <a:ext uri="{FF2B5EF4-FFF2-40B4-BE49-F238E27FC236}">
                  <a16:creationId xmlns:a16="http://schemas.microsoft.com/office/drawing/2014/main" id="{BC00A60E-BAF1-412A-B63F-33A737E12B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28" name="TextBox 42">
              <a:extLst>
                <a:ext uri="{FF2B5EF4-FFF2-40B4-BE49-F238E27FC236}">
                  <a16:creationId xmlns:a16="http://schemas.microsoft.com/office/drawing/2014/main" id="{94402438-404B-4563-B326-C5581EBFA25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9" name="Group 43">
            <a:extLst>
              <a:ext uri="{FF2B5EF4-FFF2-40B4-BE49-F238E27FC236}">
                <a16:creationId xmlns:a16="http://schemas.microsoft.com/office/drawing/2014/main" id="{88366D78-1D49-460A-872B-7A2DF9EAFD9E}"/>
              </a:ext>
            </a:extLst>
          </p:cNvPr>
          <p:cNvGrpSpPr/>
          <p:nvPr/>
        </p:nvGrpSpPr>
        <p:grpSpPr>
          <a:xfrm>
            <a:off x="1823566" y="7518507"/>
            <a:ext cx="299006" cy="299006"/>
            <a:chOff x="0" y="0"/>
            <a:chExt cx="812800" cy="812800"/>
          </a:xfrm>
        </p:grpSpPr>
        <p:sp>
          <p:nvSpPr>
            <p:cNvPr id="30" name="Freeform 44">
              <a:extLst>
                <a:ext uri="{FF2B5EF4-FFF2-40B4-BE49-F238E27FC236}">
                  <a16:creationId xmlns:a16="http://schemas.microsoft.com/office/drawing/2014/main" id="{DF86EF62-A779-43AD-BEE1-FFA8F1E468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1" name="TextBox 45">
              <a:extLst>
                <a:ext uri="{FF2B5EF4-FFF2-40B4-BE49-F238E27FC236}">
                  <a16:creationId xmlns:a16="http://schemas.microsoft.com/office/drawing/2014/main" id="{7931C1C6-17FE-43B2-90C1-A7024A603F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2" name="Group 46">
            <a:extLst>
              <a:ext uri="{FF2B5EF4-FFF2-40B4-BE49-F238E27FC236}">
                <a16:creationId xmlns:a16="http://schemas.microsoft.com/office/drawing/2014/main" id="{B2608321-A9DE-4BCE-BAF0-F40C2576090C}"/>
              </a:ext>
            </a:extLst>
          </p:cNvPr>
          <p:cNvGrpSpPr/>
          <p:nvPr/>
        </p:nvGrpSpPr>
        <p:grpSpPr>
          <a:xfrm>
            <a:off x="1823566" y="7082281"/>
            <a:ext cx="299006" cy="299006"/>
            <a:chOff x="0" y="0"/>
            <a:chExt cx="812800" cy="812800"/>
          </a:xfrm>
        </p:grpSpPr>
        <p:sp>
          <p:nvSpPr>
            <p:cNvPr id="33" name="Freeform 47">
              <a:extLst>
                <a:ext uri="{FF2B5EF4-FFF2-40B4-BE49-F238E27FC236}">
                  <a16:creationId xmlns:a16="http://schemas.microsoft.com/office/drawing/2014/main" id="{F32E90CB-34E2-4F4D-91F8-B12B174EB1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34" name="TextBox 48">
              <a:extLst>
                <a:ext uri="{FF2B5EF4-FFF2-40B4-BE49-F238E27FC236}">
                  <a16:creationId xmlns:a16="http://schemas.microsoft.com/office/drawing/2014/main" id="{02DCBC95-6011-4C5F-B6D6-E0D81603F43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C58F9739-2856-421B-BBEE-4D1C4C4CEB5B}"/>
              </a:ext>
            </a:extLst>
          </p:cNvPr>
          <p:cNvGrpSpPr/>
          <p:nvPr/>
        </p:nvGrpSpPr>
        <p:grpSpPr>
          <a:xfrm>
            <a:off x="1823566" y="7954732"/>
            <a:ext cx="299006" cy="299006"/>
            <a:chOff x="0" y="0"/>
            <a:chExt cx="812800" cy="812800"/>
          </a:xfrm>
        </p:grpSpPr>
        <p:sp>
          <p:nvSpPr>
            <p:cNvPr id="36" name="Freeform 50">
              <a:extLst>
                <a:ext uri="{FF2B5EF4-FFF2-40B4-BE49-F238E27FC236}">
                  <a16:creationId xmlns:a16="http://schemas.microsoft.com/office/drawing/2014/main" id="{D6D4DF14-61B5-4B77-9C81-DE893110A3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7" name="TextBox 51">
              <a:extLst>
                <a:ext uri="{FF2B5EF4-FFF2-40B4-BE49-F238E27FC236}">
                  <a16:creationId xmlns:a16="http://schemas.microsoft.com/office/drawing/2014/main" id="{41D9EB87-401F-42DA-AF77-50CBCBF46E6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8" name="Group 52">
            <a:extLst>
              <a:ext uri="{FF2B5EF4-FFF2-40B4-BE49-F238E27FC236}">
                <a16:creationId xmlns:a16="http://schemas.microsoft.com/office/drawing/2014/main" id="{C61EF5A2-911F-45EC-9DBB-16DFDA7D650C}"/>
              </a:ext>
            </a:extLst>
          </p:cNvPr>
          <p:cNvGrpSpPr/>
          <p:nvPr/>
        </p:nvGrpSpPr>
        <p:grpSpPr>
          <a:xfrm>
            <a:off x="686430" y="6459700"/>
            <a:ext cx="466283" cy="1921586"/>
            <a:chOff x="0" y="0"/>
            <a:chExt cx="279714" cy="1152721"/>
          </a:xfrm>
        </p:grpSpPr>
        <p:sp>
          <p:nvSpPr>
            <p:cNvPr id="39" name="Freeform 53">
              <a:extLst>
                <a:ext uri="{FF2B5EF4-FFF2-40B4-BE49-F238E27FC236}">
                  <a16:creationId xmlns:a16="http://schemas.microsoft.com/office/drawing/2014/main" id="{7C672626-23FD-434A-9CCC-B4671FA56EE5}"/>
                </a:ext>
              </a:extLst>
            </p:cNvPr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0" name="TextBox 54">
              <a:extLst>
                <a:ext uri="{FF2B5EF4-FFF2-40B4-BE49-F238E27FC236}">
                  <a16:creationId xmlns:a16="http://schemas.microsoft.com/office/drawing/2014/main" id="{05609DF0-45A6-42E7-8C14-4B32E67ED62F}"/>
                </a:ext>
              </a:extLst>
            </p:cNvPr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55">
            <a:extLst>
              <a:ext uri="{FF2B5EF4-FFF2-40B4-BE49-F238E27FC236}">
                <a16:creationId xmlns:a16="http://schemas.microsoft.com/office/drawing/2014/main" id="{AFEDBF81-E0FD-40E6-83C6-72617EF69992}"/>
              </a:ext>
            </a:extLst>
          </p:cNvPr>
          <p:cNvGrpSpPr/>
          <p:nvPr/>
        </p:nvGrpSpPr>
        <p:grpSpPr>
          <a:xfrm>
            <a:off x="770068" y="6574702"/>
            <a:ext cx="299006" cy="299006"/>
            <a:chOff x="0" y="0"/>
            <a:chExt cx="812800" cy="812800"/>
          </a:xfrm>
        </p:grpSpPr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id="{1CC76FAF-9F31-4784-85A1-42ACE0BCF3C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43" name="TextBox 57">
              <a:extLst>
                <a:ext uri="{FF2B5EF4-FFF2-40B4-BE49-F238E27FC236}">
                  <a16:creationId xmlns:a16="http://schemas.microsoft.com/office/drawing/2014/main" id="{98ADB46F-35CE-4BB4-B119-8C1F00EEA2B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4" name="Group 58">
            <a:extLst>
              <a:ext uri="{FF2B5EF4-FFF2-40B4-BE49-F238E27FC236}">
                <a16:creationId xmlns:a16="http://schemas.microsoft.com/office/drawing/2014/main" id="{40E2BDE2-8F5A-4628-8C91-4DC20C091F04}"/>
              </a:ext>
            </a:extLst>
          </p:cNvPr>
          <p:cNvGrpSpPr/>
          <p:nvPr/>
        </p:nvGrpSpPr>
        <p:grpSpPr>
          <a:xfrm>
            <a:off x="770068" y="7518507"/>
            <a:ext cx="299006" cy="299006"/>
            <a:chOff x="0" y="0"/>
            <a:chExt cx="812800" cy="812800"/>
          </a:xfrm>
        </p:grpSpPr>
        <p:sp>
          <p:nvSpPr>
            <p:cNvPr id="45" name="Freeform 59">
              <a:extLst>
                <a:ext uri="{FF2B5EF4-FFF2-40B4-BE49-F238E27FC236}">
                  <a16:creationId xmlns:a16="http://schemas.microsoft.com/office/drawing/2014/main" id="{96398211-E841-4D67-B049-F7E115A4E00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46" name="TextBox 60">
              <a:extLst>
                <a:ext uri="{FF2B5EF4-FFF2-40B4-BE49-F238E27FC236}">
                  <a16:creationId xmlns:a16="http://schemas.microsoft.com/office/drawing/2014/main" id="{E475CEE9-839E-4067-89A9-DF9577F22D4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7" name="Group 61">
            <a:extLst>
              <a:ext uri="{FF2B5EF4-FFF2-40B4-BE49-F238E27FC236}">
                <a16:creationId xmlns:a16="http://schemas.microsoft.com/office/drawing/2014/main" id="{EB5AA692-83A1-4997-9D50-2F9EF523DF12}"/>
              </a:ext>
            </a:extLst>
          </p:cNvPr>
          <p:cNvGrpSpPr/>
          <p:nvPr/>
        </p:nvGrpSpPr>
        <p:grpSpPr>
          <a:xfrm>
            <a:off x="770068" y="7082281"/>
            <a:ext cx="299006" cy="299006"/>
            <a:chOff x="0" y="0"/>
            <a:chExt cx="812800" cy="812800"/>
          </a:xfrm>
        </p:grpSpPr>
        <p:sp>
          <p:nvSpPr>
            <p:cNvPr id="48" name="Freeform 62">
              <a:extLst>
                <a:ext uri="{FF2B5EF4-FFF2-40B4-BE49-F238E27FC236}">
                  <a16:creationId xmlns:a16="http://schemas.microsoft.com/office/drawing/2014/main" id="{BF951033-2253-435B-9495-F583805FFB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49" name="TextBox 63">
              <a:extLst>
                <a:ext uri="{FF2B5EF4-FFF2-40B4-BE49-F238E27FC236}">
                  <a16:creationId xmlns:a16="http://schemas.microsoft.com/office/drawing/2014/main" id="{5F051BC4-0BB4-44BC-940B-2422BF76EE7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0" name="Group 64">
            <a:extLst>
              <a:ext uri="{FF2B5EF4-FFF2-40B4-BE49-F238E27FC236}">
                <a16:creationId xmlns:a16="http://schemas.microsoft.com/office/drawing/2014/main" id="{2765C2F4-0AA6-4960-BE93-9C67E9CF86C4}"/>
              </a:ext>
            </a:extLst>
          </p:cNvPr>
          <p:cNvGrpSpPr/>
          <p:nvPr/>
        </p:nvGrpSpPr>
        <p:grpSpPr>
          <a:xfrm>
            <a:off x="770068" y="7954732"/>
            <a:ext cx="299006" cy="299006"/>
            <a:chOff x="0" y="0"/>
            <a:chExt cx="812800" cy="812800"/>
          </a:xfrm>
        </p:grpSpPr>
        <p:sp>
          <p:nvSpPr>
            <p:cNvPr id="51" name="Freeform 65">
              <a:extLst>
                <a:ext uri="{FF2B5EF4-FFF2-40B4-BE49-F238E27FC236}">
                  <a16:creationId xmlns:a16="http://schemas.microsoft.com/office/drawing/2014/main" id="{BC8AC5CC-FABD-43B3-BF0D-5C3F23CAB6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52" name="TextBox 66">
              <a:extLst>
                <a:ext uri="{FF2B5EF4-FFF2-40B4-BE49-F238E27FC236}">
                  <a16:creationId xmlns:a16="http://schemas.microsoft.com/office/drawing/2014/main" id="{16273431-1E4D-4A01-9D78-DC217D5A339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3" name="TextBox 97">
            <a:extLst>
              <a:ext uri="{FF2B5EF4-FFF2-40B4-BE49-F238E27FC236}">
                <a16:creationId xmlns:a16="http://schemas.microsoft.com/office/drawing/2014/main" id="{437305DF-A6C0-47D2-A8DC-8A09E21009B7}"/>
              </a:ext>
            </a:extLst>
          </p:cNvPr>
          <p:cNvSpPr txBox="1"/>
          <p:nvPr/>
        </p:nvSpPr>
        <p:spPr>
          <a:xfrm rot="16200000">
            <a:off x="301535" y="9271904"/>
            <a:ext cx="1295329" cy="32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crushing</a:t>
            </a:r>
          </a:p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size</a:t>
            </a:r>
          </a:p>
        </p:txBody>
      </p:sp>
      <p:sp>
        <p:nvSpPr>
          <p:cNvPr id="54" name="TextBox 98">
            <a:extLst>
              <a:ext uri="{FF2B5EF4-FFF2-40B4-BE49-F238E27FC236}">
                <a16:creationId xmlns:a16="http://schemas.microsoft.com/office/drawing/2014/main" id="{AD1ACD6B-AE2B-45E0-83A0-5F8805373132}"/>
              </a:ext>
            </a:extLst>
          </p:cNvPr>
          <p:cNvSpPr txBox="1"/>
          <p:nvPr/>
        </p:nvSpPr>
        <p:spPr>
          <a:xfrm rot="16200000">
            <a:off x="1355033" y="9350548"/>
            <a:ext cx="1295329" cy="16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% moisture</a:t>
            </a:r>
          </a:p>
        </p:txBody>
      </p:sp>
      <p:sp>
        <p:nvSpPr>
          <p:cNvPr id="55" name="AutoShape 102">
            <a:extLst>
              <a:ext uri="{FF2B5EF4-FFF2-40B4-BE49-F238E27FC236}">
                <a16:creationId xmlns:a16="http://schemas.microsoft.com/office/drawing/2014/main" id="{CFFCBF6A-314E-4737-946D-B4CF7F477D10}"/>
              </a:ext>
            </a:extLst>
          </p:cNvPr>
          <p:cNvSpPr/>
          <p:nvPr/>
        </p:nvSpPr>
        <p:spPr>
          <a:xfrm>
            <a:off x="1138798" y="7448805"/>
            <a:ext cx="601130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6" name="AutoShape 105">
            <a:extLst>
              <a:ext uri="{FF2B5EF4-FFF2-40B4-BE49-F238E27FC236}">
                <a16:creationId xmlns:a16="http://schemas.microsoft.com/office/drawing/2014/main" id="{E2A0C768-51A5-45A4-84EF-7FBC07706804}"/>
              </a:ext>
            </a:extLst>
          </p:cNvPr>
          <p:cNvSpPr/>
          <p:nvPr/>
        </p:nvSpPr>
        <p:spPr>
          <a:xfrm flipV="1">
            <a:off x="889167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7" name="AutoShape 106">
            <a:extLst>
              <a:ext uri="{FF2B5EF4-FFF2-40B4-BE49-F238E27FC236}">
                <a16:creationId xmlns:a16="http://schemas.microsoft.com/office/drawing/2014/main" id="{FC4B3FD9-4541-4CC6-A8CC-C30C63CB908B}"/>
              </a:ext>
            </a:extLst>
          </p:cNvPr>
          <p:cNvSpPr/>
          <p:nvPr/>
        </p:nvSpPr>
        <p:spPr>
          <a:xfrm flipV="1">
            <a:off x="1996143" y="8503103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8" name="AutoShape 339">
            <a:extLst>
              <a:ext uri="{FF2B5EF4-FFF2-40B4-BE49-F238E27FC236}">
                <a16:creationId xmlns:a16="http://schemas.microsoft.com/office/drawing/2014/main" id="{E4531336-07EA-426E-B91F-2C1D2A5A145E}"/>
              </a:ext>
            </a:extLst>
          </p:cNvPr>
          <p:cNvSpPr/>
          <p:nvPr/>
        </p:nvSpPr>
        <p:spPr>
          <a:xfrm flipH="1" flipV="1">
            <a:off x="1011547" y="5515059"/>
            <a:ext cx="7380809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9" name="AutoShape 340">
            <a:extLst>
              <a:ext uri="{FF2B5EF4-FFF2-40B4-BE49-F238E27FC236}">
                <a16:creationId xmlns:a16="http://schemas.microsoft.com/office/drawing/2014/main" id="{DA296DDB-F10A-4F12-AD0B-7EFA5805B5AD}"/>
              </a:ext>
            </a:extLst>
          </p:cNvPr>
          <p:cNvSpPr/>
          <p:nvPr/>
        </p:nvSpPr>
        <p:spPr>
          <a:xfrm>
            <a:off x="984756" y="5472928"/>
            <a:ext cx="0" cy="1100588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95F8E4C-179B-C278-8DBB-D28DD47F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43" y="7145885"/>
            <a:ext cx="3753053" cy="80884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C8AD7501-9A2D-95AA-EA8D-A8199C6FB646}"/>
              </a:ext>
            </a:extLst>
          </p:cNvPr>
          <p:cNvSpPr txBox="1"/>
          <p:nvPr/>
        </p:nvSpPr>
        <p:spPr>
          <a:xfrm>
            <a:off x="1199553" y="9244732"/>
            <a:ext cx="13729501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522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anva Sans"/>
              </a:rPr>
              <a:t>Here </a:t>
            </a:r>
            <a:r>
              <a:rPr lang="en-US" sz="4000" dirty="0" err="1">
                <a:solidFill>
                  <a:srgbClr val="000000"/>
                </a:solidFill>
                <a:latin typeface="Canva Sans"/>
              </a:rPr>
              <a:t>wi</a:t>
            </a:r>
            <a:r>
              <a:rPr lang="en-US" sz="4000" dirty="0">
                <a:solidFill>
                  <a:srgbClr val="000000"/>
                </a:solidFill>
                <a:latin typeface="Canva Sans"/>
              </a:rPr>
              <a:t> and </a:t>
            </a:r>
            <a:r>
              <a:rPr lang="en-US" sz="4000" dirty="0" err="1">
                <a:solidFill>
                  <a:srgbClr val="000000"/>
                </a:solidFill>
                <a:latin typeface="Canva Sans"/>
              </a:rPr>
              <a:t>wh</a:t>
            </a:r>
            <a:r>
              <a:rPr lang="en-US" sz="4000" dirty="0">
                <a:solidFill>
                  <a:srgbClr val="000000"/>
                </a:solidFill>
                <a:latin typeface="Canva Sans"/>
              </a:rPr>
              <a:t> are weights of RNN network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E23C04D-981A-EC10-7FC0-BBD2CE33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526" y="1939712"/>
            <a:ext cx="8152091" cy="49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9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35E0050-80E7-4B11-951C-7BBDC1E11B6D}"/>
              </a:ext>
            </a:extLst>
          </p:cNvPr>
          <p:cNvSpPr/>
          <p:nvPr/>
        </p:nvSpPr>
        <p:spPr>
          <a:xfrm flipV="1">
            <a:off x="16854951" y="5973925"/>
            <a:ext cx="0" cy="1679232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237">
            <a:extLst>
              <a:ext uri="{FF2B5EF4-FFF2-40B4-BE49-F238E27FC236}">
                <a16:creationId xmlns:a16="http://schemas.microsoft.com/office/drawing/2014/main" id="{1B394825-2A21-4101-BAAD-E8B092EDC0E9}"/>
              </a:ext>
            </a:extLst>
          </p:cNvPr>
          <p:cNvGrpSpPr/>
          <p:nvPr/>
        </p:nvGrpSpPr>
        <p:grpSpPr>
          <a:xfrm>
            <a:off x="15372214" y="6459700"/>
            <a:ext cx="466283" cy="1921586"/>
            <a:chOff x="0" y="0"/>
            <a:chExt cx="279714" cy="1152721"/>
          </a:xfrm>
        </p:grpSpPr>
        <p:sp>
          <p:nvSpPr>
            <p:cNvPr id="4" name="Freeform 238">
              <a:extLst>
                <a:ext uri="{FF2B5EF4-FFF2-40B4-BE49-F238E27FC236}">
                  <a16:creationId xmlns:a16="http://schemas.microsoft.com/office/drawing/2014/main" id="{735F8007-13B4-44C4-934A-AC3194646ABC}"/>
                </a:ext>
              </a:extLst>
            </p:cNvPr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5" name="TextBox 239">
              <a:extLst>
                <a:ext uri="{FF2B5EF4-FFF2-40B4-BE49-F238E27FC236}">
                  <a16:creationId xmlns:a16="http://schemas.microsoft.com/office/drawing/2014/main" id="{B42BD66A-3553-40B3-A8A0-6E8B56B793B5}"/>
                </a:ext>
              </a:extLst>
            </p:cNvPr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240">
            <a:extLst>
              <a:ext uri="{FF2B5EF4-FFF2-40B4-BE49-F238E27FC236}">
                <a16:creationId xmlns:a16="http://schemas.microsoft.com/office/drawing/2014/main" id="{916DDA8B-E534-466E-87AC-BA79797BFFAD}"/>
              </a:ext>
            </a:extLst>
          </p:cNvPr>
          <p:cNvGrpSpPr/>
          <p:nvPr/>
        </p:nvGrpSpPr>
        <p:grpSpPr>
          <a:xfrm>
            <a:off x="15455853" y="6574702"/>
            <a:ext cx="299006" cy="299006"/>
            <a:chOff x="0" y="0"/>
            <a:chExt cx="812800" cy="812800"/>
          </a:xfrm>
        </p:grpSpPr>
        <p:sp>
          <p:nvSpPr>
            <p:cNvPr id="7" name="Freeform 241">
              <a:extLst>
                <a:ext uri="{FF2B5EF4-FFF2-40B4-BE49-F238E27FC236}">
                  <a16:creationId xmlns:a16="http://schemas.microsoft.com/office/drawing/2014/main" id="{92391BB2-3237-41CF-9782-F6D2D6EA83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8" name="TextBox 242">
              <a:extLst>
                <a:ext uri="{FF2B5EF4-FFF2-40B4-BE49-F238E27FC236}">
                  <a16:creationId xmlns:a16="http://schemas.microsoft.com/office/drawing/2014/main" id="{25730075-0CBA-40F3-B420-4862895D98D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9" name="Group 243">
            <a:extLst>
              <a:ext uri="{FF2B5EF4-FFF2-40B4-BE49-F238E27FC236}">
                <a16:creationId xmlns:a16="http://schemas.microsoft.com/office/drawing/2014/main" id="{F86C869D-CDFD-46EC-B16D-B649B91435EE}"/>
              </a:ext>
            </a:extLst>
          </p:cNvPr>
          <p:cNvGrpSpPr/>
          <p:nvPr/>
        </p:nvGrpSpPr>
        <p:grpSpPr>
          <a:xfrm>
            <a:off x="15455853" y="7518507"/>
            <a:ext cx="299006" cy="299006"/>
            <a:chOff x="0" y="0"/>
            <a:chExt cx="812800" cy="812800"/>
          </a:xfrm>
        </p:grpSpPr>
        <p:sp>
          <p:nvSpPr>
            <p:cNvPr id="10" name="Freeform 244">
              <a:extLst>
                <a:ext uri="{FF2B5EF4-FFF2-40B4-BE49-F238E27FC236}">
                  <a16:creationId xmlns:a16="http://schemas.microsoft.com/office/drawing/2014/main" id="{CC411E6F-E5CE-4EF9-B27F-9A4A4EB18B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11" name="TextBox 245">
              <a:extLst>
                <a:ext uri="{FF2B5EF4-FFF2-40B4-BE49-F238E27FC236}">
                  <a16:creationId xmlns:a16="http://schemas.microsoft.com/office/drawing/2014/main" id="{421D93E3-3EBD-4F25-B7AA-178E3498D10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246">
            <a:extLst>
              <a:ext uri="{FF2B5EF4-FFF2-40B4-BE49-F238E27FC236}">
                <a16:creationId xmlns:a16="http://schemas.microsoft.com/office/drawing/2014/main" id="{43D4BDB0-764F-48D1-92F0-4E602DDEAEA7}"/>
              </a:ext>
            </a:extLst>
          </p:cNvPr>
          <p:cNvGrpSpPr/>
          <p:nvPr/>
        </p:nvGrpSpPr>
        <p:grpSpPr>
          <a:xfrm>
            <a:off x="15455853" y="7082281"/>
            <a:ext cx="299006" cy="299006"/>
            <a:chOff x="0" y="0"/>
            <a:chExt cx="812800" cy="812800"/>
          </a:xfrm>
        </p:grpSpPr>
        <p:sp>
          <p:nvSpPr>
            <p:cNvPr id="13" name="Freeform 247">
              <a:extLst>
                <a:ext uri="{FF2B5EF4-FFF2-40B4-BE49-F238E27FC236}">
                  <a16:creationId xmlns:a16="http://schemas.microsoft.com/office/drawing/2014/main" id="{7B037923-4B4C-4D18-921A-502020240A0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14" name="TextBox 248">
              <a:extLst>
                <a:ext uri="{FF2B5EF4-FFF2-40B4-BE49-F238E27FC236}">
                  <a16:creationId xmlns:a16="http://schemas.microsoft.com/office/drawing/2014/main" id="{BB200FE0-7098-40BE-9EF0-4583EDDD6F5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5" name="Group 249">
            <a:extLst>
              <a:ext uri="{FF2B5EF4-FFF2-40B4-BE49-F238E27FC236}">
                <a16:creationId xmlns:a16="http://schemas.microsoft.com/office/drawing/2014/main" id="{B144AB27-0756-427E-A5BF-C7BAE144FFD9}"/>
              </a:ext>
            </a:extLst>
          </p:cNvPr>
          <p:cNvGrpSpPr/>
          <p:nvPr/>
        </p:nvGrpSpPr>
        <p:grpSpPr>
          <a:xfrm>
            <a:off x="15455853" y="7954732"/>
            <a:ext cx="299006" cy="299006"/>
            <a:chOff x="0" y="0"/>
            <a:chExt cx="812800" cy="812800"/>
          </a:xfrm>
        </p:grpSpPr>
        <p:sp>
          <p:nvSpPr>
            <p:cNvPr id="16" name="Freeform 250">
              <a:extLst>
                <a:ext uri="{FF2B5EF4-FFF2-40B4-BE49-F238E27FC236}">
                  <a16:creationId xmlns:a16="http://schemas.microsoft.com/office/drawing/2014/main" id="{9951DD30-2669-4B70-8489-484B3F8837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7" name="TextBox 251">
              <a:extLst>
                <a:ext uri="{FF2B5EF4-FFF2-40B4-BE49-F238E27FC236}">
                  <a16:creationId xmlns:a16="http://schemas.microsoft.com/office/drawing/2014/main" id="{AD0A6526-FF48-4046-9AAD-FF68C494E3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22304" tIns="22304" rIns="22304" bIns="2230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8" name="TextBox 253">
            <a:extLst>
              <a:ext uri="{FF2B5EF4-FFF2-40B4-BE49-F238E27FC236}">
                <a16:creationId xmlns:a16="http://schemas.microsoft.com/office/drawing/2014/main" id="{6FD44F1A-B4BD-423B-ADC7-0629AF2E9299}"/>
              </a:ext>
            </a:extLst>
          </p:cNvPr>
          <p:cNvSpPr txBox="1"/>
          <p:nvPr/>
        </p:nvSpPr>
        <p:spPr>
          <a:xfrm rot="16200000">
            <a:off x="14987319" y="9271904"/>
            <a:ext cx="1295329" cy="32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"/>
              </a:lnSpc>
            </a:pPr>
            <a:r>
              <a:rPr lang="en-US" sz="1519">
                <a:solidFill>
                  <a:srgbClr val="000000"/>
                </a:solidFill>
                <a:latin typeface="Canva Sans Bold"/>
              </a:rPr>
              <a:t>Quenching time</a:t>
            </a:r>
          </a:p>
        </p:txBody>
      </p:sp>
      <p:sp>
        <p:nvSpPr>
          <p:cNvPr id="19" name="AutoShape 254">
            <a:extLst>
              <a:ext uri="{FF2B5EF4-FFF2-40B4-BE49-F238E27FC236}">
                <a16:creationId xmlns:a16="http://schemas.microsoft.com/office/drawing/2014/main" id="{EB75A0A6-A852-4322-B8BD-AC6C00AEDF54}"/>
              </a:ext>
            </a:extLst>
          </p:cNvPr>
          <p:cNvSpPr/>
          <p:nvPr/>
        </p:nvSpPr>
        <p:spPr>
          <a:xfrm flipV="1">
            <a:off x="15583335" y="8523575"/>
            <a:ext cx="0" cy="28457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AutoShape 293">
            <a:extLst>
              <a:ext uri="{FF2B5EF4-FFF2-40B4-BE49-F238E27FC236}">
                <a16:creationId xmlns:a16="http://schemas.microsoft.com/office/drawing/2014/main" id="{06E57949-9BC7-4EAD-9670-A4F89554C70D}"/>
              </a:ext>
            </a:extLst>
          </p:cNvPr>
          <p:cNvSpPr/>
          <p:nvPr/>
        </p:nvSpPr>
        <p:spPr>
          <a:xfrm>
            <a:off x="15838497" y="7610295"/>
            <a:ext cx="954546" cy="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94">
            <a:extLst>
              <a:ext uri="{FF2B5EF4-FFF2-40B4-BE49-F238E27FC236}">
                <a16:creationId xmlns:a16="http://schemas.microsoft.com/office/drawing/2014/main" id="{1F89851D-0DEF-43B5-9055-30210938FBE7}"/>
              </a:ext>
            </a:extLst>
          </p:cNvPr>
          <p:cNvSpPr/>
          <p:nvPr/>
        </p:nvSpPr>
        <p:spPr>
          <a:xfrm flipH="1" flipV="1">
            <a:off x="9474142" y="5973925"/>
            <a:ext cx="7380809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95">
            <a:extLst>
              <a:ext uri="{FF2B5EF4-FFF2-40B4-BE49-F238E27FC236}">
                <a16:creationId xmlns:a16="http://schemas.microsoft.com/office/drawing/2014/main" id="{441A577D-3185-48FD-8671-18E3451B874E}"/>
              </a:ext>
            </a:extLst>
          </p:cNvPr>
          <p:cNvSpPr/>
          <p:nvPr/>
        </p:nvSpPr>
        <p:spPr>
          <a:xfrm flipH="1" flipV="1">
            <a:off x="9463605" y="3811192"/>
            <a:ext cx="10537" cy="2227939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96">
            <a:extLst>
              <a:ext uri="{FF2B5EF4-FFF2-40B4-BE49-F238E27FC236}">
                <a16:creationId xmlns:a16="http://schemas.microsoft.com/office/drawing/2014/main" id="{57627EB9-3B1F-4F1D-8FD7-29C5170FE08D}"/>
              </a:ext>
            </a:extLst>
          </p:cNvPr>
          <p:cNvSpPr/>
          <p:nvPr/>
        </p:nvSpPr>
        <p:spPr>
          <a:xfrm flipV="1">
            <a:off x="9465154" y="3766235"/>
            <a:ext cx="1141813" cy="36413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4" name="AutoShape 3">
            <a:extLst>
              <a:ext uri="{FF2B5EF4-FFF2-40B4-BE49-F238E27FC236}">
                <a16:creationId xmlns:a16="http://schemas.microsoft.com/office/drawing/2014/main" id="{E57D757E-4555-47EF-ABED-A22B39B577C9}"/>
              </a:ext>
            </a:extLst>
          </p:cNvPr>
          <p:cNvSpPr/>
          <p:nvPr/>
        </p:nvSpPr>
        <p:spPr>
          <a:xfrm flipV="1">
            <a:off x="11205085" y="3311994"/>
            <a:ext cx="2151558" cy="20593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5" name="Group 5">
            <a:extLst>
              <a:ext uri="{FF2B5EF4-FFF2-40B4-BE49-F238E27FC236}">
                <a16:creationId xmlns:a16="http://schemas.microsoft.com/office/drawing/2014/main" id="{B9244529-4EA6-4529-BBD7-8A9EF3DB0E4D}"/>
              </a:ext>
            </a:extLst>
          </p:cNvPr>
          <p:cNvGrpSpPr/>
          <p:nvPr/>
        </p:nvGrpSpPr>
        <p:grpSpPr>
          <a:xfrm>
            <a:off x="10606967" y="1446083"/>
            <a:ext cx="705927" cy="2909178"/>
            <a:chOff x="0" y="0"/>
            <a:chExt cx="279714" cy="115272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9F45F204-A39F-4AB2-AFC5-2B4B2F75ED4F}"/>
                </a:ext>
              </a:extLst>
            </p:cNvPr>
            <p:cNvSpPr/>
            <p:nvPr/>
          </p:nvSpPr>
          <p:spPr>
            <a:xfrm>
              <a:off x="0" y="0"/>
              <a:ext cx="279714" cy="1152721"/>
            </a:xfrm>
            <a:custGeom>
              <a:avLst/>
              <a:gdLst/>
              <a:ahLst/>
              <a:cxnLst/>
              <a:rect l="l" t="t" r="r" b="b"/>
              <a:pathLst>
                <a:path w="279714" h="1152721">
                  <a:moveTo>
                    <a:pt x="0" y="0"/>
                  </a:moveTo>
                  <a:lnTo>
                    <a:pt x="279714" y="0"/>
                  </a:lnTo>
                  <a:lnTo>
                    <a:pt x="279714" y="1152721"/>
                  </a:lnTo>
                  <a:lnTo>
                    <a:pt x="0" y="1152721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DE8FA361-2853-481E-AE55-CABA71193FE1}"/>
                </a:ext>
              </a:extLst>
            </p:cNvPr>
            <p:cNvSpPr txBox="1"/>
            <p:nvPr/>
          </p:nvSpPr>
          <p:spPr>
            <a:xfrm>
              <a:off x="0" y="-38100"/>
              <a:ext cx="279714" cy="1190821"/>
            </a:xfrm>
            <a:prstGeom prst="rect">
              <a:avLst/>
            </a:prstGeom>
          </p:spPr>
          <p:txBody>
            <a:bodyPr lIns="33766" tIns="33766" rIns="33766" bIns="3376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8">
            <a:extLst>
              <a:ext uri="{FF2B5EF4-FFF2-40B4-BE49-F238E27FC236}">
                <a16:creationId xmlns:a16="http://schemas.microsoft.com/office/drawing/2014/main" id="{73CF49F6-6A05-44DD-AB04-B7FEF6DCEB38}"/>
              </a:ext>
            </a:extLst>
          </p:cNvPr>
          <p:cNvGrpSpPr/>
          <p:nvPr/>
        </p:nvGrpSpPr>
        <p:grpSpPr>
          <a:xfrm>
            <a:off x="10752415" y="1679545"/>
            <a:ext cx="452680" cy="452680"/>
            <a:chOff x="0" y="0"/>
            <a:chExt cx="812800" cy="812800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56F7D996-44DD-4D75-84EC-FCCD4779F4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73DAEA39-F6CF-4CF0-B8AD-6EA01145480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766" tIns="33766" rIns="33766" bIns="3376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1" name="Group 11">
            <a:extLst>
              <a:ext uri="{FF2B5EF4-FFF2-40B4-BE49-F238E27FC236}">
                <a16:creationId xmlns:a16="http://schemas.microsoft.com/office/drawing/2014/main" id="{63143576-E388-4172-9DDB-F6D0326F22B7}"/>
              </a:ext>
            </a:extLst>
          </p:cNvPr>
          <p:cNvGrpSpPr/>
          <p:nvPr/>
        </p:nvGrpSpPr>
        <p:grpSpPr>
          <a:xfrm>
            <a:off x="10752415" y="3108414"/>
            <a:ext cx="452680" cy="452680"/>
            <a:chOff x="0" y="0"/>
            <a:chExt cx="812800" cy="812800"/>
          </a:xfrm>
        </p:grpSpPr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FEE6093C-FF8E-4562-9AB5-88CCCFA0193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739CDDC5-5A46-4D14-B24D-A3A3893E1A1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766" tIns="33766" rIns="33766" bIns="3376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4" name="Group 14">
            <a:extLst>
              <a:ext uri="{FF2B5EF4-FFF2-40B4-BE49-F238E27FC236}">
                <a16:creationId xmlns:a16="http://schemas.microsoft.com/office/drawing/2014/main" id="{F27B6159-374E-45F2-8649-403EE79477D8}"/>
              </a:ext>
            </a:extLst>
          </p:cNvPr>
          <p:cNvGrpSpPr/>
          <p:nvPr/>
        </p:nvGrpSpPr>
        <p:grpSpPr>
          <a:xfrm>
            <a:off x="10752415" y="2447992"/>
            <a:ext cx="452680" cy="452680"/>
            <a:chOff x="0" y="0"/>
            <a:chExt cx="812800" cy="812800"/>
          </a:xfrm>
        </p:grpSpPr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D2C20022-E6E5-46CA-87AC-BC2EE830652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36" name="TextBox 16">
              <a:extLst>
                <a:ext uri="{FF2B5EF4-FFF2-40B4-BE49-F238E27FC236}">
                  <a16:creationId xmlns:a16="http://schemas.microsoft.com/office/drawing/2014/main" id="{019E2750-1A0E-403D-B383-FD23A421D91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766" tIns="33766" rIns="33766" bIns="3376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7" name="Group 17">
            <a:extLst>
              <a:ext uri="{FF2B5EF4-FFF2-40B4-BE49-F238E27FC236}">
                <a16:creationId xmlns:a16="http://schemas.microsoft.com/office/drawing/2014/main" id="{2153A1A5-5D63-47DB-9FB0-693E2D8470FB}"/>
              </a:ext>
            </a:extLst>
          </p:cNvPr>
          <p:cNvGrpSpPr/>
          <p:nvPr/>
        </p:nvGrpSpPr>
        <p:grpSpPr>
          <a:xfrm>
            <a:off x="10752415" y="3768835"/>
            <a:ext cx="452680" cy="452680"/>
            <a:chOff x="0" y="0"/>
            <a:chExt cx="812800" cy="812800"/>
          </a:xfrm>
        </p:grpSpPr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56117E1E-0ECA-4FCF-9310-B04B0F1BEF5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AF1C0F5E-CB48-4AAC-85E1-82D7A350363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766" tIns="33766" rIns="33766" bIns="3376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0" name="AutoShape 20">
            <a:extLst>
              <a:ext uri="{FF2B5EF4-FFF2-40B4-BE49-F238E27FC236}">
                <a16:creationId xmlns:a16="http://schemas.microsoft.com/office/drawing/2014/main" id="{C3C57A86-4BF8-4F72-8DFB-9ECB1A194C33}"/>
              </a:ext>
            </a:extLst>
          </p:cNvPr>
          <p:cNvSpPr/>
          <p:nvPr/>
        </p:nvSpPr>
        <p:spPr>
          <a:xfrm flipV="1">
            <a:off x="10959930" y="4416575"/>
            <a:ext cx="0" cy="386772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C2B7069F-F362-42AC-9854-593777E29404}"/>
              </a:ext>
            </a:extLst>
          </p:cNvPr>
          <p:cNvSpPr txBox="1"/>
          <p:nvPr/>
        </p:nvSpPr>
        <p:spPr>
          <a:xfrm>
            <a:off x="10459760" y="4892395"/>
            <a:ext cx="1037990" cy="1207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4"/>
              </a:lnSpc>
            </a:pPr>
            <a:r>
              <a:rPr lang="en-US" sz="2346">
                <a:solidFill>
                  <a:srgbClr val="000000"/>
                </a:solidFill>
                <a:latin typeface="Canva Sans Bold"/>
              </a:rPr>
              <a:t>output layer </a:t>
            </a:r>
          </a:p>
          <a:p>
            <a:pPr algn="ctr">
              <a:lnSpc>
                <a:spcPts val="3284"/>
              </a:lnSpc>
              <a:spcBef>
                <a:spcPct val="0"/>
              </a:spcBef>
            </a:pPr>
            <a:endParaRPr lang="en-US" sz="2346">
              <a:solidFill>
                <a:srgbClr val="000000"/>
              </a:solidFill>
              <a:latin typeface="Canva Sans Bold"/>
            </a:endParaRPr>
          </a:p>
        </p:txBody>
      </p:sp>
      <p:grpSp>
        <p:nvGrpSpPr>
          <p:cNvPr id="42" name="Group 297">
            <a:extLst>
              <a:ext uri="{FF2B5EF4-FFF2-40B4-BE49-F238E27FC236}">
                <a16:creationId xmlns:a16="http://schemas.microsoft.com/office/drawing/2014/main" id="{5A6205DD-EFA3-4D4B-85F5-EF83C59B4A2C}"/>
              </a:ext>
            </a:extLst>
          </p:cNvPr>
          <p:cNvGrpSpPr/>
          <p:nvPr/>
        </p:nvGrpSpPr>
        <p:grpSpPr>
          <a:xfrm>
            <a:off x="13361405" y="754911"/>
            <a:ext cx="3086100" cy="5009420"/>
            <a:chOff x="0" y="0"/>
            <a:chExt cx="812800" cy="1319354"/>
          </a:xfrm>
        </p:grpSpPr>
        <p:sp>
          <p:nvSpPr>
            <p:cNvPr id="43" name="Freeform 298">
              <a:extLst>
                <a:ext uri="{FF2B5EF4-FFF2-40B4-BE49-F238E27FC236}">
                  <a16:creationId xmlns:a16="http://schemas.microsoft.com/office/drawing/2014/main" id="{0C6B840C-766D-494B-B480-37BF90A26FFF}"/>
                </a:ext>
              </a:extLst>
            </p:cNvPr>
            <p:cNvSpPr/>
            <p:nvPr/>
          </p:nvSpPr>
          <p:spPr>
            <a:xfrm>
              <a:off x="0" y="0"/>
              <a:ext cx="812800" cy="1319354"/>
            </a:xfrm>
            <a:custGeom>
              <a:avLst/>
              <a:gdLst/>
              <a:ahLst/>
              <a:cxnLst/>
              <a:rect l="l" t="t" r="r" b="b"/>
              <a:pathLst>
                <a:path w="812800" h="1319354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191413"/>
                  </a:lnTo>
                  <a:cubicBezTo>
                    <a:pt x="812800" y="1225345"/>
                    <a:pt x="799321" y="1257887"/>
                    <a:pt x="775327" y="1281881"/>
                  </a:cubicBezTo>
                  <a:cubicBezTo>
                    <a:pt x="751333" y="1305874"/>
                    <a:pt x="718791" y="1319354"/>
                    <a:pt x="684859" y="1319354"/>
                  </a:cubicBezTo>
                  <a:lnTo>
                    <a:pt x="127941" y="1319354"/>
                  </a:lnTo>
                  <a:cubicBezTo>
                    <a:pt x="94009" y="1319354"/>
                    <a:pt x="61467" y="1305874"/>
                    <a:pt x="37473" y="1281881"/>
                  </a:cubicBezTo>
                  <a:cubicBezTo>
                    <a:pt x="13479" y="1257887"/>
                    <a:pt x="0" y="1225345"/>
                    <a:pt x="0" y="1191413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44" name="TextBox 299">
              <a:extLst>
                <a:ext uri="{FF2B5EF4-FFF2-40B4-BE49-F238E27FC236}">
                  <a16:creationId xmlns:a16="http://schemas.microsoft.com/office/drawing/2014/main" id="{FC5B0600-50A3-477A-9B73-49CACDD32E07}"/>
                </a:ext>
              </a:extLst>
            </p:cNvPr>
            <p:cNvSpPr txBox="1"/>
            <p:nvPr/>
          </p:nvSpPr>
          <p:spPr>
            <a:xfrm>
              <a:off x="0" y="-47625"/>
              <a:ext cx="812800" cy="1366979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algn="ctr">
                <a:lnSpc>
                  <a:spcPts val="3843"/>
                </a:lnSpc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Coke qualities : 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Ash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VM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Moisture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80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-25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CSR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CRI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M40</a:t>
              </a:r>
            </a:p>
            <a:p>
              <a:pPr marL="592738" lvl="1" indent="-296369">
                <a:lnSpc>
                  <a:spcPts val="3843"/>
                </a:lnSpc>
                <a:buFont typeface="Arial"/>
                <a:buChar char="•"/>
              </a:pPr>
              <a:r>
                <a:rPr lang="en-US" sz="2745">
                  <a:solidFill>
                    <a:srgbClr val="000000"/>
                  </a:solidFill>
                  <a:latin typeface="Canva Sans Bold"/>
                </a:rPr>
                <a:t>M10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C24A6F95-82AD-48C0-B95D-67B47EAD1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662" y="7440555"/>
            <a:ext cx="810838" cy="371888"/>
          </a:xfrm>
          <a:prstGeom prst="rect">
            <a:avLst/>
          </a:prstGeom>
        </p:spPr>
      </p:pic>
      <p:sp>
        <p:nvSpPr>
          <p:cNvPr id="50" name="Freeform 4">
            <a:extLst>
              <a:ext uri="{FF2B5EF4-FFF2-40B4-BE49-F238E27FC236}">
                <a16:creationId xmlns:a16="http://schemas.microsoft.com/office/drawing/2014/main" id="{B3B0038E-FCC8-443A-A58D-E9B448BADEBC}"/>
              </a:ext>
            </a:extLst>
          </p:cNvPr>
          <p:cNvSpPr/>
          <p:nvPr/>
        </p:nvSpPr>
        <p:spPr>
          <a:xfrm>
            <a:off x="9641673" y="0"/>
            <a:ext cx="1126340" cy="1140860"/>
          </a:xfrm>
          <a:custGeom>
            <a:avLst/>
            <a:gdLst/>
            <a:ahLst/>
            <a:cxnLst/>
            <a:rect l="l" t="t" r="r" b="b"/>
            <a:pathLst>
              <a:path w="1126340" h="1140860">
                <a:moveTo>
                  <a:pt x="0" y="0"/>
                </a:moveTo>
                <a:lnTo>
                  <a:pt x="1126340" y="0"/>
                </a:lnTo>
                <a:lnTo>
                  <a:pt x="1126340" y="1140860"/>
                </a:lnTo>
                <a:lnTo>
                  <a:pt x="0" y="114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86AB63-0380-64E1-4268-E81360025058}"/>
              </a:ext>
            </a:extLst>
          </p:cNvPr>
          <p:cNvSpPr txBox="1"/>
          <p:nvPr/>
        </p:nvSpPr>
        <p:spPr>
          <a:xfrm>
            <a:off x="6845774" y="151824"/>
            <a:ext cx="9144000" cy="82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anva Sans"/>
              </a:rPr>
              <a:t>Wi*Oi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9A5466-1187-F154-1F5C-56E756055341}"/>
              </a:ext>
            </a:extLst>
          </p:cNvPr>
          <p:cNvSpPr txBox="1"/>
          <p:nvPr/>
        </p:nvSpPr>
        <p:spPr>
          <a:xfrm>
            <a:off x="19064" y="4249898"/>
            <a:ext cx="9144000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247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nva Sans"/>
              </a:rPr>
              <a:t>Final Output of RNN is mapped to ANN to get required properties of coke</a:t>
            </a:r>
          </a:p>
        </p:txBody>
      </p:sp>
    </p:spTree>
    <p:extLst>
      <p:ext uri="{BB962C8B-B14F-4D97-AF65-F5344CB8AC3E}">
        <p14:creationId xmlns:p14="http://schemas.microsoft.com/office/powerpoint/2010/main" val="623070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223</Words>
  <Application>Microsoft Office PowerPoint</Application>
  <PresentationFormat>Custom</PresentationFormat>
  <Paragraphs>84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Aileron Ultra-Bold</vt:lpstr>
      <vt:lpstr>Calibri</vt:lpstr>
      <vt:lpstr>Aileron Bold</vt:lpstr>
      <vt:lpstr>Canva Sans Bold</vt:lpstr>
      <vt:lpstr>Aileron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coal project</dc:title>
  <cp:lastModifiedBy>kunal kumar thakur</cp:lastModifiedBy>
  <cp:revision>5</cp:revision>
  <dcterms:created xsi:type="dcterms:W3CDTF">2006-08-16T00:00:00Z</dcterms:created>
  <dcterms:modified xsi:type="dcterms:W3CDTF">2024-01-13T04:24:57Z</dcterms:modified>
  <dc:identifier>DAF21YphclU</dc:identifier>
</cp:coreProperties>
</file>